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0C2AB-FA86-4D7A-B797-2DDD51FA86A4}" type="datetimeFigureOut">
              <a:rPr lang="en-US" smtClean="0"/>
              <a:t>4/27/2013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1D13D-B35D-48D9-905F-CFEE9408EDCC}" type="slidenum">
              <a:rPr lang="en-US" smtClean="0"/>
              <a:t>‹#›</a:t>
            </a:fld>
            <a:endParaRPr lang="en-US"/>
          </a:p>
        </p:txBody>
      </p:sp>
    </p:spTree>
    <p:extLst>
      <p:ext uri="{BB962C8B-B14F-4D97-AF65-F5344CB8AC3E}">
        <p14:creationId xmlns:p14="http://schemas.microsoft.com/office/powerpoint/2010/main" val="150827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1D13D-B35D-48D9-905F-CFEE9408EDCC}" type="slidenum">
              <a:rPr lang="en-US" smtClean="0"/>
              <a:t>8</a:t>
            </a:fld>
            <a:endParaRPr lang="en-US"/>
          </a:p>
        </p:txBody>
      </p:sp>
    </p:spTree>
    <p:extLst>
      <p:ext uri="{BB962C8B-B14F-4D97-AF65-F5344CB8AC3E}">
        <p14:creationId xmlns:p14="http://schemas.microsoft.com/office/powerpoint/2010/main" val="4101324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89DAFDA1-DBEB-442D-BF11-1BC51A9633BF}" type="datetimeFigureOut">
              <a:rPr lang="en-US" smtClean="0"/>
              <a:t>4/27/2013</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B190DD0-BBAB-4870-923E-B7D272D44C07}"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89DAFDA1-DBEB-442D-BF11-1BC51A9633BF}" type="datetimeFigureOut">
              <a:rPr lang="en-US" smtClean="0"/>
              <a:t>4/27/2013</a:t>
            </a:fld>
            <a:endParaRPr lang="en-US"/>
          </a:p>
        </p:txBody>
      </p:sp>
      <p:sp>
        <p:nvSpPr>
          <p:cNvPr id="14" name="Slide Number Placeholder 13"/>
          <p:cNvSpPr>
            <a:spLocks noGrp="1"/>
          </p:cNvSpPr>
          <p:nvPr>
            <p:ph type="sldNum" sz="quarter" idx="11"/>
          </p:nvPr>
        </p:nvSpPr>
        <p:spPr/>
        <p:txBody>
          <a:bodyPr/>
          <a:lstStyle/>
          <a:p>
            <a:fld id="{2B190DD0-BBAB-4870-923E-B7D272D44C0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89DAFDA1-DBEB-442D-BF11-1BC51A9633BF}" type="datetimeFigureOut">
              <a:rPr lang="en-US" smtClean="0"/>
              <a:t>4/27/2013</a:t>
            </a:fld>
            <a:endParaRPr lang="en-US"/>
          </a:p>
        </p:txBody>
      </p:sp>
      <p:sp>
        <p:nvSpPr>
          <p:cNvPr id="14" name="Slide Number Placeholder 13"/>
          <p:cNvSpPr>
            <a:spLocks noGrp="1"/>
          </p:cNvSpPr>
          <p:nvPr>
            <p:ph type="sldNum" sz="quarter" idx="11"/>
          </p:nvPr>
        </p:nvSpPr>
        <p:spPr/>
        <p:txBody>
          <a:bodyPr/>
          <a:lstStyle/>
          <a:p>
            <a:fld id="{2B190DD0-BBAB-4870-923E-B7D272D44C0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89DAFDA1-DBEB-442D-BF11-1BC51A9633BF}" type="datetimeFigureOut">
              <a:rPr lang="en-US" smtClean="0"/>
              <a:t>4/27/2013</a:t>
            </a:fld>
            <a:endParaRPr lang="en-US"/>
          </a:p>
        </p:txBody>
      </p:sp>
      <p:sp>
        <p:nvSpPr>
          <p:cNvPr id="11" name="Slide Number Placeholder 10"/>
          <p:cNvSpPr>
            <a:spLocks noGrp="1"/>
          </p:cNvSpPr>
          <p:nvPr>
            <p:ph type="sldNum" sz="quarter" idx="11"/>
          </p:nvPr>
        </p:nvSpPr>
        <p:spPr/>
        <p:txBody>
          <a:bodyPr/>
          <a:lstStyle/>
          <a:p>
            <a:fld id="{2B190DD0-BBAB-4870-923E-B7D272D44C07}"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89DAFDA1-DBEB-442D-BF11-1BC51A9633BF}" type="datetimeFigureOut">
              <a:rPr lang="en-US" smtClean="0"/>
              <a:t>4/27/2013</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2B190DD0-BBAB-4870-923E-B7D272D44C07}"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89DAFDA1-DBEB-442D-BF11-1BC51A9633BF}" type="datetimeFigureOut">
              <a:rPr lang="en-US" smtClean="0"/>
              <a:t>4/27/2013</a:t>
            </a:fld>
            <a:endParaRPr lang="en-US"/>
          </a:p>
        </p:txBody>
      </p:sp>
      <p:sp>
        <p:nvSpPr>
          <p:cNvPr id="13" name="Slide Number Placeholder 12"/>
          <p:cNvSpPr>
            <a:spLocks noGrp="1"/>
          </p:cNvSpPr>
          <p:nvPr>
            <p:ph type="sldNum" sz="quarter" idx="11"/>
          </p:nvPr>
        </p:nvSpPr>
        <p:spPr/>
        <p:txBody>
          <a:bodyPr/>
          <a:lstStyle/>
          <a:p>
            <a:fld id="{2B190DD0-BBAB-4870-923E-B7D272D44C0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89DAFDA1-DBEB-442D-BF11-1BC51A9633BF}" type="datetimeFigureOut">
              <a:rPr lang="en-US" smtClean="0"/>
              <a:t>4/27/2013</a:t>
            </a:fld>
            <a:endParaRPr lang="en-US"/>
          </a:p>
        </p:txBody>
      </p:sp>
      <p:sp>
        <p:nvSpPr>
          <p:cNvPr id="14" name="Slide Number Placeholder 13"/>
          <p:cNvSpPr>
            <a:spLocks noGrp="1"/>
          </p:cNvSpPr>
          <p:nvPr>
            <p:ph type="sldNum" sz="quarter" idx="11"/>
          </p:nvPr>
        </p:nvSpPr>
        <p:spPr/>
        <p:txBody>
          <a:bodyPr/>
          <a:lstStyle/>
          <a:p>
            <a:fld id="{2B190DD0-BBAB-4870-923E-B7D272D44C0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89DAFDA1-DBEB-442D-BF11-1BC51A9633BF}" type="datetimeFigureOut">
              <a:rPr lang="en-US" smtClean="0"/>
              <a:t>4/27/2013</a:t>
            </a:fld>
            <a:endParaRPr lang="en-US"/>
          </a:p>
        </p:txBody>
      </p:sp>
      <p:sp>
        <p:nvSpPr>
          <p:cNvPr id="10" name="Slide Number Placeholder 9"/>
          <p:cNvSpPr>
            <a:spLocks noGrp="1"/>
          </p:cNvSpPr>
          <p:nvPr>
            <p:ph type="sldNum" sz="quarter" idx="11"/>
          </p:nvPr>
        </p:nvSpPr>
        <p:spPr/>
        <p:txBody>
          <a:bodyPr/>
          <a:lstStyle/>
          <a:p>
            <a:fld id="{2B190DD0-BBAB-4870-923E-B7D272D44C07}"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9DAFDA1-DBEB-442D-BF11-1BC51A9633BF}" type="datetimeFigureOut">
              <a:rPr lang="en-US" smtClean="0"/>
              <a:t>4/27/2013</a:t>
            </a:fld>
            <a:endParaRPr lang="en-US"/>
          </a:p>
        </p:txBody>
      </p:sp>
      <p:sp>
        <p:nvSpPr>
          <p:cNvPr id="9" name="Slide Number Placeholder 8"/>
          <p:cNvSpPr>
            <a:spLocks noGrp="1"/>
          </p:cNvSpPr>
          <p:nvPr>
            <p:ph type="sldNum" sz="quarter" idx="11"/>
          </p:nvPr>
        </p:nvSpPr>
        <p:spPr/>
        <p:txBody>
          <a:bodyPr/>
          <a:lstStyle/>
          <a:p>
            <a:fld id="{2B190DD0-BBAB-4870-923E-B7D272D44C0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9DAFDA1-DBEB-442D-BF11-1BC51A9633BF}" type="datetimeFigureOut">
              <a:rPr lang="en-US" smtClean="0"/>
              <a:t>4/27/2013</a:t>
            </a:fld>
            <a:endParaRPr lang="en-US"/>
          </a:p>
        </p:txBody>
      </p:sp>
      <p:sp>
        <p:nvSpPr>
          <p:cNvPr id="16" name="Slide Number Placeholder 15"/>
          <p:cNvSpPr>
            <a:spLocks noGrp="1"/>
          </p:cNvSpPr>
          <p:nvPr>
            <p:ph type="sldNum" sz="quarter" idx="11"/>
          </p:nvPr>
        </p:nvSpPr>
        <p:spPr/>
        <p:txBody>
          <a:bodyPr/>
          <a:lstStyle/>
          <a:p>
            <a:fld id="{2B190DD0-BBAB-4870-923E-B7D272D44C0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89DAFDA1-DBEB-442D-BF11-1BC51A9633BF}" type="datetimeFigureOut">
              <a:rPr lang="en-US" smtClean="0"/>
              <a:t>4/27/2013</a:t>
            </a:fld>
            <a:endParaRPr lang="en-US"/>
          </a:p>
        </p:txBody>
      </p:sp>
      <p:sp>
        <p:nvSpPr>
          <p:cNvPr id="17" name="Slide Number Placeholder 16"/>
          <p:cNvSpPr>
            <a:spLocks noGrp="1"/>
          </p:cNvSpPr>
          <p:nvPr>
            <p:ph type="sldNum" sz="quarter" idx="11"/>
          </p:nvPr>
        </p:nvSpPr>
        <p:spPr/>
        <p:txBody>
          <a:bodyPr/>
          <a:lstStyle/>
          <a:p>
            <a:fld id="{2B190DD0-BBAB-4870-923E-B7D272D44C07}"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DD0-BBAB-4870-923E-B7D272D44C07}"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89DAFDA1-DBEB-442D-BF11-1BC51A9633BF}" type="datetimeFigureOut">
              <a:rPr lang="en-US" smtClean="0"/>
              <a:t>4/27/2013</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ee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altenergy.org/"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152400"/>
            <a:ext cx="2286000" cy="2133600"/>
          </a:xfrm>
        </p:spPr>
        <p:txBody>
          <a:bodyPr>
            <a:normAutofit lnSpcReduction="10000"/>
          </a:bodyPr>
          <a:lstStyle/>
          <a:p>
            <a:pPr algn="ctr"/>
            <a:r>
              <a:rPr lang="en-US" dirty="0" smtClean="0">
                <a:latin typeface="+mj-lt"/>
              </a:rPr>
              <a:t>By:</a:t>
            </a:r>
          </a:p>
          <a:p>
            <a:pPr algn="ctr"/>
            <a:r>
              <a:rPr lang="en-US" dirty="0" smtClean="0">
                <a:latin typeface="+mj-lt"/>
              </a:rPr>
              <a:t>Jonathan Kayne</a:t>
            </a:r>
          </a:p>
          <a:p>
            <a:pPr algn="ctr"/>
            <a:r>
              <a:rPr lang="en-US" dirty="0" smtClean="0">
                <a:latin typeface="+mj-lt"/>
              </a:rPr>
              <a:t>Courtney </a:t>
            </a:r>
            <a:r>
              <a:rPr lang="en-US" dirty="0" err="1" smtClean="0">
                <a:latin typeface="+mj-lt"/>
              </a:rPr>
              <a:t>Gianvito</a:t>
            </a:r>
            <a:endParaRPr lang="en-US" dirty="0" smtClean="0">
              <a:latin typeface="+mj-lt"/>
            </a:endParaRPr>
          </a:p>
          <a:p>
            <a:pPr algn="ctr"/>
            <a:r>
              <a:rPr lang="en-US" dirty="0" smtClean="0">
                <a:latin typeface="+mj-lt"/>
              </a:rPr>
              <a:t>Rhiannon Miller</a:t>
            </a:r>
          </a:p>
          <a:p>
            <a:pPr algn="ctr"/>
            <a:r>
              <a:rPr lang="en-US" dirty="0" smtClean="0">
                <a:latin typeface="+mj-lt"/>
              </a:rPr>
              <a:t>Hope </a:t>
            </a:r>
            <a:r>
              <a:rPr lang="en-US" dirty="0" err="1" smtClean="0">
                <a:latin typeface="+mj-lt"/>
              </a:rPr>
              <a:t>Sanderlin</a:t>
            </a:r>
            <a:endParaRPr lang="en-US" dirty="0" smtClean="0">
              <a:latin typeface="+mj-lt"/>
            </a:endParaRPr>
          </a:p>
          <a:p>
            <a:pPr algn="ctr"/>
            <a:r>
              <a:rPr lang="en-US" dirty="0" smtClean="0">
                <a:latin typeface="+mj-lt"/>
              </a:rPr>
              <a:t>Jasmine Angular</a:t>
            </a:r>
          </a:p>
          <a:p>
            <a:pPr algn="ctr"/>
            <a:r>
              <a:rPr lang="en-US" sz="1600" dirty="0" smtClean="0">
                <a:latin typeface="+mj-lt"/>
              </a:rPr>
              <a:t>ELECTRO-PHOENIX INC.</a:t>
            </a:r>
          </a:p>
          <a:p>
            <a:pPr algn="ctr"/>
            <a:r>
              <a:rPr lang="en-US" sz="1600" dirty="0" smtClean="0">
                <a:latin typeface="+mj-lt"/>
              </a:rPr>
              <a:t>SEAHAWK CITY COUNCIL</a:t>
            </a:r>
            <a:endParaRPr lang="en-US" sz="1600" dirty="0">
              <a:latin typeface="+mj-lt"/>
            </a:endParaRPr>
          </a:p>
        </p:txBody>
      </p:sp>
      <p:sp>
        <p:nvSpPr>
          <p:cNvPr id="2" name="Title 1"/>
          <p:cNvSpPr>
            <a:spLocks noGrp="1"/>
          </p:cNvSpPr>
          <p:nvPr>
            <p:ph type="title"/>
          </p:nvPr>
        </p:nvSpPr>
        <p:spPr>
          <a:xfrm>
            <a:off x="143691" y="152400"/>
            <a:ext cx="4343400" cy="762000"/>
          </a:xfrm>
        </p:spPr>
        <p:txBody>
          <a:bodyPr>
            <a:normAutofit fontScale="90000"/>
          </a:bodyPr>
          <a:lstStyle/>
          <a:p>
            <a:r>
              <a:rPr lang="en-US" sz="4400" dirty="0" smtClean="0"/>
              <a:t>Geothermal Energy</a:t>
            </a:r>
            <a:endParaRPr lang="en-US" sz="4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15688"/>
            <a:ext cx="5410200" cy="4537932"/>
          </a:xfrm>
          <a:prstGeom prst="rect">
            <a:avLst/>
          </a:prstGeom>
        </p:spPr>
      </p:pic>
      <p:pic>
        <p:nvPicPr>
          <p:cNvPr id="6" name="E-Phoenix Jing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6248400"/>
            <a:ext cx="304800" cy="304800"/>
          </a:xfrm>
          <a:prstGeom prst="rect">
            <a:avLst/>
          </a:prstGeom>
        </p:spPr>
      </p:pic>
    </p:spTree>
    <p:extLst>
      <p:ext uri="{BB962C8B-B14F-4D97-AF65-F5344CB8AC3E}">
        <p14:creationId xmlns:p14="http://schemas.microsoft.com/office/powerpoint/2010/main" val="26279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1" presetClass="mediacall" presetSubtype="0" fill="hold" nodeType="withEffect">
                                  <p:stCondLst>
                                    <p:cond delay="0"/>
                                  </p:stCondLst>
                                  <p:childTnLst>
                                    <p:cmd type="call" cmd="playFrom(0.0)">
                                      <p:cBhvr>
                                        <p:cTn id="33" dur="87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8740" fill="hold"/>
                                        <p:tgtEl>
                                          <p:spTgt spid="6"/>
                                        </p:tgtEl>
                                      </p:cBhvr>
                                    </p:cmd>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6"/>
                </p:tgtEl>
              </p:cMediaNode>
            </p:audio>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lstStyle/>
          <a:p>
            <a:pPr algn="ctr"/>
            <a:r>
              <a:rPr lang="en-US" dirty="0" smtClean="0"/>
              <a:t>WHAT IS GEOTHERMAL ENERGY?</a:t>
            </a:r>
            <a:endParaRPr lang="en-US" dirty="0"/>
          </a:p>
        </p:txBody>
      </p:sp>
      <p:sp>
        <p:nvSpPr>
          <p:cNvPr id="5" name="TextBox 4"/>
          <p:cNvSpPr txBox="1"/>
          <p:nvPr/>
        </p:nvSpPr>
        <p:spPr>
          <a:xfrm>
            <a:off x="381000" y="1828800"/>
            <a:ext cx="7772400" cy="1200329"/>
          </a:xfrm>
          <a:prstGeom prst="rect">
            <a:avLst/>
          </a:prstGeom>
          <a:noFill/>
        </p:spPr>
        <p:txBody>
          <a:bodyPr wrap="square" rtlCol="0">
            <a:spAutoFit/>
          </a:bodyPr>
          <a:lstStyle/>
          <a:p>
            <a:pPr marL="285750" indent="-285750">
              <a:buFont typeface="Arial" pitchFamily="34" charset="0"/>
              <a:buChar char="•"/>
            </a:pPr>
            <a:r>
              <a:rPr lang="en-US" dirty="0" smtClean="0"/>
              <a:t>Geothermal Energy is a type of energy that is harnessed from the heat of the earth.</a:t>
            </a:r>
          </a:p>
          <a:p>
            <a:pPr marL="285750" indent="-285750">
              <a:buFont typeface="Arial" pitchFamily="34" charset="0"/>
              <a:buChar char="•"/>
            </a:pPr>
            <a:r>
              <a:rPr lang="en-US" dirty="0" smtClean="0"/>
              <a:t>Geo = Earth</a:t>
            </a:r>
          </a:p>
          <a:p>
            <a:pPr marL="285750" indent="-285750">
              <a:buFont typeface="Arial" pitchFamily="34" charset="0"/>
              <a:buChar char="•"/>
            </a:pPr>
            <a:r>
              <a:rPr lang="en-US" dirty="0" smtClean="0"/>
              <a:t>Thermal = Heat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686" y="3200400"/>
            <a:ext cx="3900714"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38086" y="4654034"/>
            <a:ext cx="2895600" cy="369332"/>
          </a:xfrm>
          <a:prstGeom prst="rect">
            <a:avLst/>
          </a:prstGeom>
          <a:noFill/>
        </p:spPr>
        <p:txBody>
          <a:bodyPr wrap="square" rtlCol="0">
            <a:spAutoFit/>
          </a:bodyPr>
          <a:lstStyle/>
          <a:p>
            <a:r>
              <a:rPr lang="en-US" dirty="0" smtClean="0"/>
              <a:t>The Earth’s Interior is HOT</a:t>
            </a:r>
            <a:r>
              <a:rPr lang="en-US" dirty="0" smtClean="0">
                <a:sym typeface="Wingdings" pitchFamily="2" charset="2"/>
              </a:rPr>
              <a:t></a:t>
            </a:r>
            <a:endParaRPr lang="en-US" dirty="0"/>
          </a:p>
        </p:txBody>
      </p:sp>
    </p:spTree>
    <p:extLst>
      <p:ext uri="{BB962C8B-B14F-4D97-AF65-F5344CB8AC3E}">
        <p14:creationId xmlns:p14="http://schemas.microsoft.com/office/powerpoint/2010/main" val="218053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normAutofit fontScale="90000"/>
          </a:bodyPr>
          <a:lstStyle/>
          <a:p>
            <a:pPr algn="ctr"/>
            <a:r>
              <a:rPr lang="en-US" dirty="0" smtClean="0"/>
              <a:t>What is the process that we use to obtain geothermal energy?  </a:t>
            </a:r>
            <a:endParaRPr lang="en-US" dirty="0"/>
          </a:p>
        </p:txBody>
      </p:sp>
      <p:sp>
        <p:nvSpPr>
          <p:cNvPr id="2" name="TextBox 1"/>
          <p:cNvSpPr txBox="1"/>
          <p:nvPr/>
        </p:nvSpPr>
        <p:spPr>
          <a:xfrm>
            <a:off x="533400" y="1676400"/>
            <a:ext cx="7848600" cy="2031325"/>
          </a:xfrm>
          <a:prstGeom prst="rect">
            <a:avLst/>
          </a:prstGeom>
          <a:noFill/>
        </p:spPr>
        <p:txBody>
          <a:bodyPr wrap="square" rtlCol="0">
            <a:spAutoFit/>
          </a:bodyPr>
          <a:lstStyle/>
          <a:p>
            <a:pPr marL="285750" indent="-285750">
              <a:buFont typeface="Arial" pitchFamily="34" charset="0"/>
              <a:buChar char="•"/>
            </a:pPr>
            <a:r>
              <a:rPr lang="en-US" dirty="0" smtClean="0"/>
              <a:t>There are 3 methods used in obtaining geothermal energy, but all use the same method in getting the energy to the surface.</a:t>
            </a:r>
          </a:p>
          <a:p>
            <a:pPr marL="285750" indent="-285750">
              <a:buFont typeface="Arial" pitchFamily="34" charset="0"/>
              <a:buChar char="•"/>
            </a:pPr>
            <a:r>
              <a:rPr lang="en-US" dirty="0" smtClean="0"/>
              <a:t>Water seeps/gets pumped down into the Earth and gets superheated where it rises as hot water or steam.</a:t>
            </a:r>
          </a:p>
          <a:p>
            <a:pPr marL="285750" indent="-285750">
              <a:buFont typeface="Arial" pitchFamily="34" charset="0"/>
              <a:buChar char="•"/>
            </a:pPr>
            <a:r>
              <a:rPr lang="en-US" dirty="0" smtClean="0"/>
              <a:t>The internal temperature of the Earth is fairly constant.</a:t>
            </a:r>
          </a:p>
          <a:p>
            <a:pPr marL="285750" indent="-285750">
              <a:buFont typeface="Arial" pitchFamily="34" charset="0"/>
              <a:buChar char="•"/>
            </a:pPr>
            <a:r>
              <a:rPr lang="en-US" dirty="0" smtClean="0"/>
              <a:t>We will drill into the Earth and install a water piping system; cold water is sent in, hot water comes out.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079" y="3945044"/>
            <a:ext cx="3295242" cy="263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1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p:cTn id="3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p:cTn id="4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normAutofit fontScale="90000"/>
          </a:bodyPr>
          <a:lstStyle/>
          <a:p>
            <a:pPr algn="ctr"/>
            <a:r>
              <a:rPr lang="en-US" dirty="0" smtClean="0"/>
              <a:t>How do turbines transform geothermal into a usable form of energy &amp; where does it go from there?</a:t>
            </a:r>
            <a:endParaRPr lang="en-US" dirty="0"/>
          </a:p>
        </p:txBody>
      </p:sp>
      <p:sp>
        <p:nvSpPr>
          <p:cNvPr id="2" name="TextBox 1"/>
          <p:cNvSpPr txBox="1"/>
          <p:nvPr/>
        </p:nvSpPr>
        <p:spPr>
          <a:xfrm>
            <a:off x="533400" y="1524000"/>
            <a:ext cx="7924800" cy="2308324"/>
          </a:xfrm>
          <a:prstGeom prst="rect">
            <a:avLst/>
          </a:prstGeom>
          <a:noFill/>
        </p:spPr>
        <p:txBody>
          <a:bodyPr wrap="square" rtlCol="0">
            <a:spAutoFit/>
          </a:bodyPr>
          <a:lstStyle/>
          <a:p>
            <a:pPr marL="285750" indent="-285750">
              <a:buFont typeface="Arial" pitchFamily="34" charset="0"/>
              <a:buChar char="•"/>
            </a:pPr>
            <a:r>
              <a:rPr lang="en-US" dirty="0" smtClean="0"/>
              <a:t>The heat from the water turns turbines, which can be achieved 3 different ways:</a:t>
            </a:r>
          </a:p>
          <a:p>
            <a:pPr marL="285750" indent="-285750">
              <a:buFont typeface="Arial" pitchFamily="34" charset="0"/>
              <a:buChar char="•"/>
            </a:pPr>
            <a:r>
              <a:rPr lang="en-US" dirty="0" smtClean="0"/>
              <a:t>Dry Steam- Water is heated, turned to steam which turns a turbine.</a:t>
            </a:r>
          </a:p>
          <a:p>
            <a:pPr marL="285750" indent="-285750">
              <a:buFont typeface="Arial" pitchFamily="34" charset="0"/>
              <a:buChar char="•"/>
            </a:pPr>
            <a:r>
              <a:rPr lang="en-US" dirty="0" smtClean="0"/>
              <a:t>Flash Steam- Fluid is sent into a chamber of lower pressure, causing fluid to vaporize. Produces more energy quicker.</a:t>
            </a:r>
          </a:p>
          <a:p>
            <a:pPr marL="285750" indent="-285750">
              <a:buFont typeface="Arial" pitchFamily="34" charset="0"/>
              <a:buChar char="•"/>
            </a:pPr>
            <a:r>
              <a:rPr lang="en-US" dirty="0" smtClean="0"/>
              <a:t>Binary- Hot water is used to heat a liquid with a lower boiling point (such as ammonia) to turn a turbine.  This is what we plan on using as it requires less heat to work. </a:t>
            </a:r>
          </a:p>
          <a:p>
            <a:pPr marL="285750" indent="-285750">
              <a:buFont typeface="Arial" pitchFamily="34" charset="0"/>
              <a:buChar char="•"/>
            </a:pPr>
            <a:r>
              <a:rPr lang="en-US" dirty="0" smtClean="0"/>
              <a:t>Turbines produce electricity which is sent to homes via power grid.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91" y="3947211"/>
            <a:ext cx="2860206" cy="217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697" y="3947212"/>
            <a:ext cx="2860206" cy="217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903" y="3947212"/>
            <a:ext cx="2474712" cy="217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6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ircle(in)">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circle(in)">
                                      <p:cBhvr>
                                        <p:cTn id="31" dur="2000"/>
                                        <p:tgtEl>
                                          <p:spTgt spid="205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9" presetID="6" presetClass="entr" presetSubtype="16"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circle(in)">
                                      <p:cBhvr>
                                        <p:cTn id="41" dur="20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normAutofit fontScale="90000"/>
          </a:bodyPr>
          <a:lstStyle/>
          <a:p>
            <a:pPr algn="ctr"/>
            <a:r>
              <a:rPr lang="en-US" dirty="0" smtClean="0"/>
              <a:t>How does geothermal energy impact the environment?</a:t>
            </a:r>
            <a:br>
              <a:rPr lang="en-US" dirty="0" smtClean="0"/>
            </a:br>
            <a:r>
              <a:rPr lang="en-US" dirty="0" smtClean="0"/>
              <a:t>Is it positive or negative?</a:t>
            </a:r>
            <a:endParaRPr lang="en-US" dirty="0"/>
          </a:p>
        </p:txBody>
      </p:sp>
      <p:sp>
        <p:nvSpPr>
          <p:cNvPr id="4" name="TextBox 3"/>
          <p:cNvSpPr txBox="1"/>
          <p:nvPr/>
        </p:nvSpPr>
        <p:spPr>
          <a:xfrm>
            <a:off x="533400" y="1676400"/>
            <a:ext cx="7696200" cy="923330"/>
          </a:xfrm>
          <a:prstGeom prst="rect">
            <a:avLst/>
          </a:prstGeom>
          <a:noFill/>
        </p:spPr>
        <p:txBody>
          <a:bodyPr wrap="square" rtlCol="0">
            <a:spAutoFit/>
          </a:bodyPr>
          <a:lstStyle/>
          <a:p>
            <a:pPr marL="285750" indent="-285750">
              <a:buFont typeface="Arial" pitchFamily="34" charset="0"/>
              <a:buChar char="•"/>
            </a:pPr>
            <a:r>
              <a:rPr lang="en-US" dirty="0" smtClean="0"/>
              <a:t>Geothermal energy has a very minimal impact on the environment. This is because water (steam, liquid, or frozen) doesn’t hurt the atmosphere. Also, the liquids used in the process can be recycled over and over again!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268" y="3428999"/>
            <a:ext cx="2938463" cy="293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3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500" fill="hold"/>
                                        <p:tgtEl>
                                          <p:spTgt spid="2050"/>
                                        </p:tgtEl>
                                        <p:attrNameLst>
                                          <p:attrName>ppt_w</p:attrName>
                                        </p:attrNameLst>
                                      </p:cBhvr>
                                      <p:tavLst>
                                        <p:tav tm="0">
                                          <p:val>
                                            <p:fltVal val="0"/>
                                          </p:val>
                                        </p:tav>
                                        <p:tav tm="100000">
                                          <p:val>
                                            <p:strVal val="#ppt_w"/>
                                          </p:val>
                                        </p:tav>
                                      </p:tavLst>
                                    </p:anim>
                                    <p:anim calcmode="lin" valueType="num">
                                      <p:cBhvr>
                                        <p:cTn id="42" dur="500" fill="hold"/>
                                        <p:tgtEl>
                                          <p:spTgt spid="2050"/>
                                        </p:tgtEl>
                                        <p:attrNameLst>
                                          <p:attrName>ppt_h</p:attrName>
                                        </p:attrNameLst>
                                      </p:cBhvr>
                                      <p:tavLst>
                                        <p:tav tm="0">
                                          <p:val>
                                            <p:fltVal val="0"/>
                                          </p:val>
                                        </p:tav>
                                        <p:tav tm="100000">
                                          <p:val>
                                            <p:strVal val="#ppt_h"/>
                                          </p:val>
                                        </p:tav>
                                      </p:tavLst>
                                    </p:anim>
                                    <p:animEffect transition="in" filter="fade">
                                      <p:cBhvr>
                                        <p:cTn id="4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normAutofit fontScale="90000"/>
          </a:bodyPr>
          <a:lstStyle/>
          <a:p>
            <a:pPr algn="ctr"/>
            <a:r>
              <a:rPr lang="en-US" dirty="0" smtClean="0"/>
              <a:t>In what ways can geothermal energy be conserved in a green way?</a:t>
            </a:r>
            <a:endParaRPr lang="en-US" dirty="0"/>
          </a:p>
        </p:txBody>
      </p:sp>
      <p:sp>
        <p:nvSpPr>
          <p:cNvPr id="4" name="TextBox 3"/>
          <p:cNvSpPr txBox="1"/>
          <p:nvPr/>
        </p:nvSpPr>
        <p:spPr>
          <a:xfrm>
            <a:off x="381000" y="1981200"/>
            <a:ext cx="8077200" cy="1200329"/>
          </a:xfrm>
          <a:prstGeom prst="rect">
            <a:avLst/>
          </a:prstGeom>
          <a:noFill/>
        </p:spPr>
        <p:txBody>
          <a:bodyPr wrap="square" rtlCol="0">
            <a:spAutoFit/>
          </a:bodyPr>
          <a:lstStyle/>
          <a:p>
            <a:pPr marL="285750" indent="-285750">
              <a:buFont typeface="Arial" pitchFamily="34" charset="0"/>
              <a:buChar char="•"/>
            </a:pPr>
            <a:r>
              <a:rPr lang="en-US" dirty="0" smtClean="0"/>
              <a:t>We can send the water to a water treatment facility before releasing it into the environment.</a:t>
            </a:r>
          </a:p>
          <a:p>
            <a:pPr marL="285750" indent="-285750">
              <a:buFont typeface="Arial" pitchFamily="34" charset="0"/>
              <a:buChar char="•"/>
            </a:pPr>
            <a:r>
              <a:rPr lang="en-US" dirty="0" smtClean="0"/>
              <a:t>Geothermal energy plant maintenance.</a:t>
            </a:r>
          </a:p>
          <a:p>
            <a:pPr marL="285750" indent="-285750">
              <a:buFont typeface="Arial" pitchFamily="34" charset="0"/>
              <a:buChar char="•"/>
            </a:pPr>
            <a:r>
              <a:rPr lang="en-US" dirty="0" smtClean="0"/>
              <a:t>Recycle the water!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7" y="37338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53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par>
                          <p:cTn id="15" fill="hold">
                            <p:stCondLst>
                              <p:cond delay="1000"/>
                            </p:stCondLst>
                            <p:childTnLst>
                              <p:par>
                                <p:cTn id="16" presetID="2" presetClass="entr" presetSubtype="3"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normAutofit fontScale="90000"/>
          </a:bodyPr>
          <a:lstStyle/>
          <a:p>
            <a:pPr algn="ctr"/>
            <a:r>
              <a:rPr lang="en-US" dirty="0" smtClean="0"/>
              <a:t>What are the implications of using geothermal energy?</a:t>
            </a:r>
            <a:br>
              <a:rPr lang="en-US" dirty="0" smtClean="0"/>
            </a:br>
            <a:r>
              <a:rPr lang="en-US" dirty="0" smtClean="0"/>
              <a:t>Advantages over Nonrenewable?</a:t>
            </a:r>
            <a:endParaRPr lang="en-US" dirty="0"/>
          </a:p>
        </p:txBody>
      </p:sp>
      <p:sp>
        <p:nvSpPr>
          <p:cNvPr id="2" name="TextBox 1"/>
          <p:cNvSpPr txBox="1"/>
          <p:nvPr/>
        </p:nvSpPr>
        <p:spPr>
          <a:xfrm>
            <a:off x="685800" y="1981200"/>
            <a:ext cx="7467600" cy="1200329"/>
          </a:xfrm>
          <a:prstGeom prst="rect">
            <a:avLst/>
          </a:prstGeom>
          <a:noFill/>
        </p:spPr>
        <p:txBody>
          <a:bodyPr wrap="square" rtlCol="0">
            <a:spAutoFit/>
          </a:bodyPr>
          <a:lstStyle/>
          <a:p>
            <a:pPr marL="285750" indent="-285750">
              <a:buFont typeface="Arial" pitchFamily="34" charset="0"/>
              <a:buChar char="•"/>
            </a:pPr>
            <a:r>
              <a:rPr lang="en-US" dirty="0" smtClean="0"/>
              <a:t>Nonrenewable energy sources, such as burning fossil fuels, release CO</a:t>
            </a:r>
            <a:r>
              <a:rPr lang="en-US" baseline="-25000" dirty="0" smtClean="0"/>
              <a:t>2</a:t>
            </a:r>
            <a:r>
              <a:rPr lang="en-US" dirty="0" smtClean="0"/>
              <a:t> into the atmosphere. Geothermal, on the other hand, doesn’t do this! </a:t>
            </a:r>
          </a:p>
          <a:p>
            <a:pPr marL="285750" indent="-285750">
              <a:buFont typeface="Arial" pitchFamily="34" charset="0"/>
              <a:buChar char="•"/>
            </a:pPr>
            <a:r>
              <a:rPr lang="en-US" dirty="0" smtClean="0"/>
              <a:t>Geothermal doesn’t pollute the environment! </a:t>
            </a:r>
          </a:p>
          <a:p>
            <a:pPr marL="285750" indent="-285750">
              <a:buFont typeface="Arial" pitchFamily="34" charset="0"/>
              <a:buChar char="•"/>
            </a:pPr>
            <a:r>
              <a:rPr lang="en-US" dirty="0" smtClean="0"/>
              <a:t>Also, with geothermal, you can reuse the water over and over!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17" y="4075364"/>
            <a:ext cx="2763883" cy="213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a:xfrm>
            <a:off x="1447800" y="3181530"/>
            <a:ext cx="4904558" cy="367647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64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00"/>
                            </p:stCondLst>
                            <p:childTnLst>
                              <p:par>
                                <p:cTn id="22" presetID="21" presetClass="entr" presetSubtype="1"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heel(1)">
                                      <p:cBhvr>
                                        <p:cTn id="24" dur="2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heel(1)">
                                      <p:cBhvr>
                                        <p:cTn id="29" dur="20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heel(1)">
                                      <p:cBhvr>
                                        <p:cTn id="34"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lstStyle/>
          <a:p>
            <a:pPr algn="ctr"/>
            <a:r>
              <a:rPr lang="en-US" dirty="0" smtClean="0"/>
              <a:t>References</a:t>
            </a:r>
            <a:endParaRPr lang="en-US" dirty="0"/>
          </a:p>
        </p:txBody>
      </p:sp>
      <p:sp>
        <p:nvSpPr>
          <p:cNvPr id="2" name="TextBox 1"/>
          <p:cNvSpPr txBox="1"/>
          <p:nvPr/>
        </p:nvSpPr>
        <p:spPr>
          <a:xfrm>
            <a:off x="533400" y="1676400"/>
            <a:ext cx="7924800" cy="4247317"/>
          </a:xfrm>
          <a:prstGeom prst="rect">
            <a:avLst/>
          </a:prstGeom>
          <a:noFill/>
        </p:spPr>
        <p:txBody>
          <a:bodyPr wrap="square" rtlCol="0">
            <a:spAutoFit/>
          </a:bodyPr>
          <a:lstStyle/>
          <a:p>
            <a:pPr marL="285750" indent="-285750">
              <a:buFont typeface="Arial" pitchFamily="34" charset="0"/>
              <a:buChar char="•"/>
            </a:pPr>
            <a:r>
              <a:rPr lang="en-US" b="1" dirty="0" smtClean="0"/>
              <a:t>BOOK</a:t>
            </a:r>
            <a:r>
              <a:rPr lang="en-US" dirty="0" smtClean="0"/>
              <a:t>- “</a:t>
            </a:r>
            <a:r>
              <a:rPr lang="en-US" i="1" dirty="0" smtClean="0"/>
              <a:t>Energy Alternatives</a:t>
            </a:r>
            <a:r>
              <a:rPr lang="en-US" dirty="0" smtClean="0"/>
              <a:t>” by Gabriel Gruden ©2005 Thompson Corporation</a:t>
            </a:r>
          </a:p>
          <a:p>
            <a:pPr marL="285750" indent="-285750">
              <a:buFont typeface="Arial" pitchFamily="34" charset="0"/>
              <a:buChar char="•"/>
            </a:pPr>
            <a:endParaRPr lang="en-US" dirty="0" smtClean="0"/>
          </a:p>
          <a:p>
            <a:pPr marL="285750" indent="-285750">
              <a:buFont typeface="Arial" pitchFamily="34" charset="0"/>
              <a:buChar char="•"/>
            </a:pPr>
            <a:r>
              <a:rPr lang="en-US" b="1" dirty="0" smtClean="0"/>
              <a:t>BOOK</a:t>
            </a:r>
            <a:r>
              <a:rPr lang="en-US" dirty="0" smtClean="0"/>
              <a:t>- “</a:t>
            </a:r>
            <a:r>
              <a:rPr lang="en-US" i="1" dirty="0" smtClean="0"/>
              <a:t>Geothermal Energy using Earth’s Furnace</a:t>
            </a:r>
            <a:r>
              <a:rPr lang="en-US" dirty="0" smtClean="0"/>
              <a:t>” by Carrie Gleason ©2008 Crabtree Publishing Company</a:t>
            </a:r>
          </a:p>
          <a:p>
            <a:pPr marL="285750" indent="-285750">
              <a:buFont typeface="Arial" pitchFamily="34" charset="0"/>
              <a:buChar char="•"/>
            </a:pPr>
            <a:endParaRPr lang="en-US" dirty="0" smtClean="0"/>
          </a:p>
          <a:p>
            <a:pPr marL="285750" indent="-285750">
              <a:buFont typeface="Arial" pitchFamily="34" charset="0"/>
              <a:buChar char="•"/>
            </a:pPr>
            <a:r>
              <a:rPr lang="en-US" b="1" dirty="0" smtClean="0"/>
              <a:t>BOOK</a:t>
            </a:r>
            <a:r>
              <a:rPr lang="en-US" dirty="0" smtClean="0"/>
              <a:t>- “</a:t>
            </a:r>
            <a:r>
              <a:rPr lang="en-US" i="1" dirty="0" smtClean="0"/>
              <a:t>Geothermal Power</a:t>
            </a:r>
            <a:r>
              <a:rPr lang="en-US" dirty="0" smtClean="0"/>
              <a:t>” by Neil Morris ©2007 Smart Apple Media</a:t>
            </a:r>
          </a:p>
          <a:p>
            <a:pPr marL="285750" indent="-285750">
              <a:buFont typeface="Arial" pitchFamily="34" charset="0"/>
              <a:buChar char="•"/>
            </a:pPr>
            <a:endParaRPr lang="en-US" dirty="0" smtClean="0"/>
          </a:p>
          <a:p>
            <a:pPr marL="285750" indent="-285750">
              <a:buFont typeface="Arial" pitchFamily="34" charset="0"/>
              <a:buChar char="•"/>
            </a:pPr>
            <a:r>
              <a:rPr lang="en-US" b="1" dirty="0" smtClean="0"/>
              <a:t>BOOK</a:t>
            </a:r>
            <a:r>
              <a:rPr lang="en-US" dirty="0" smtClean="0"/>
              <a:t>- “</a:t>
            </a:r>
            <a:r>
              <a:rPr lang="en-US" i="1" dirty="0" smtClean="0"/>
              <a:t>Alternative Energy Sources</a:t>
            </a:r>
            <a:r>
              <a:rPr lang="en-US" dirty="0" smtClean="0"/>
              <a:t>” by Sally Morgan ©2003 Reed Educational Publishing</a:t>
            </a:r>
          </a:p>
          <a:p>
            <a:pPr marL="285750" indent="-285750">
              <a:buFont typeface="Arial" pitchFamily="34" charset="0"/>
              <a:buChar char="•"/>
            </a:pPr>
            <a:endParaRPr lang="en-US" dirty="0" smtClean="0"/>
          </a:p>
          <a:p>
            <a:pPr marL="285750" indent="-285750">
              <a:buFont typeface="Arial" pitchFamily="34" charset="0"/>
              <a:buChar char="•"/>
            </a:pPr>
            <a:r>
              <a:rPr lang="en-US" b="1" dirty="0" smtClean="0"/>
              <a:t>ONLINE</a:t>
            </a:r>
            <a:r>
              <a:rPr lang="en-US" dirty="0" smtClean="0"/>
              <a:t>- </a:t>
            </a:r>
            <a:r>
              <a:rPr lang="en-US" dirty="0" smtClean="0">
                <a:hlinkClick r:id="rId3"/>
              </a:rPr>
              <a:t>www.need.org</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b="1" dirty="0" smtClean="0"/>
              <a:t>ONLINE</a:t>
            </a:r>
            <a:r>
              <a:rPr lang="en-US" dirty="0" smtClean="0"/>
              <a:t>- </a:t>
            </a:r>
            <a:r>
              <a:rPr lang="en-US" dirty="0" smtClean="0">
                <a:hlinkClick r:id="rId4"/>
              </a:rPr>
              <a:t>www.altenergy.org</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b="1" dirty="0" smtClean="0"/>
              <a:t>MAGAZINE</a:t>
            </a:r>
            <a:r>
              <a:rPr lang="en-US" dirty="0" smtClean="0"/>
              <a:t>- </a:t>
            </a:r>
            <a:r>
              <a:rPr lang="en-US" i="1" dirty="0" smtClean="0"/>
              <a:t>National Geographic</a:t>
            </a:r>
            <a:endParaRPr lang="en-US" i="1" dirty="0"/>
          </a:p>
        </p:txBody>
      </p:sp>
    </p:spTree>
    <p:extLst>
      <p:ext uri="{BB962C8B-B14F-4D97-AF65-F5344CB8AC3E}">
        <p14:creationId xmlns:p14="http://schemas.microsoft.com/office/powerpoint/2010/main" val="216246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wipe(down)">
                                      <p:cBhvr>
                                        <p:cTn id="14" dur="145">
                                          <p:stCondLst>
                                            <p:cond delay="0"/>
                                          </p:stCondLst>
                                        </p:cTn>
                                        <p:tgtEl>
                                          <p:spTgt spid="2"/>
                                        </p:tgtEl>
                                      </p:cBhvr>
                                    </p:animEffect>
                                    <p:anim calcmode="lin" valueType="num">
                                      <p:cBhvr>
                                        <p:cTn id="15"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20" dur="7">
                                          <p:stCondLst>
                                            <p:cond delay="162"/>
                                          </p:stCondLst>
                                        </p:cTn>
                                        <p:tgtEl>
                                          <p:spTgt spid="2"/>
                                        </p:tgtEl>
                                      </p:cBhvr>
                                      <p:to x="100000" y="60000"/>
                                    </p:animScale>
                                    <p:animScale>
                                      <p:cBhvr>
                                        <p:cTn id="21" dur="41" decel="50000">
                                          <p:stCondLst>
                                            <p:cond delay="169"/>
                                          </p:stCondLst>
                                        </p:cTn>
                                        <p:tgtEl>
                                          <p:spTgt spid="2"/>
                                        </p:tgtEl>
                                      </p:cBhvr>
                                      <p:to x="100000" y="100000"/>
                                    </p:animScale>
                                    <p:animScale>
                                      <p:cBhvr>
                                        <p:cTn id="22" dur="7">
                                          <p:stCondLst>
                                            <p:cond delay="328"/>
                                          </p:stCondLst>
                                        </p:cTn>
                                        <p:tgtEl>
                                          <p:spTgt spid="2"/>
                                        </p:tgtEl>
                                      </p:cBhvr>
                                      <p:to x="100000" y="80000"/>
                                    </p:animScale>
                                    <p:animScale>
                                      <p:cBhvr>
                                        <p:cTn id="23" dur="41" decel="50000">
                                          <p:stCondLst>
                                            <p:cond delay="335"/>
                                          </p:stCondLst>
                                        </p:cTn>
                                        <p:tgtEl>
                                          <p:spTgt spid="2"/>
                                        </p:tgtEl>
                                      </p:cBhvr>
                                      <p:to x="100000" y="100000"/>
                                    </p:animScale>
                                    <p:animScale>
                                      <p:cBhvr>
                                        <p:cTn id="24" dur="7">
                                          <p:stCondLst>
                                            <p:cond delay="410"/>
                                          </p:stCondLst>
                                        </p:cTn>
                                        <p:tgtEl>
                                          <p:spTgt spid="2"/>
                                        </p:tgtEl>
                                      </p:cBhvr>
                                      <p:to x="100000" y="90000"/>
                                    </p:animScale>
                                    <p:animScale>
                                      <p:cBhvr>
                                        <p:cTn id="25" dur="41" decel="50000">
                                          <p:stCondLst>
                                            <p:cond delay="417"/>
                                          </p:stCondLst>
                                        </p:cTn>
                                        <p:tgtEl>
                                          <p:spTgt spid="2"/>
                                        </p:tgtEl>
                                      </p:cBhvr>
                                      <p:to x="100000" y="100000"/>
                                    </p:animScale>
                                    <p:animScale>
                                      <p:cBhvr>
                                        <p:cTn id="26" dur="7">
                                          <p:stCondLst>
                                            <p:cond delay="452"/>
                                          </p:stCondLst>
                                        </p:cTn>
                                        <p:tgtEl>
                                          <p:spTgt spid="2"/>
                                        </p:tgtEl>
                                      </p:cBhvr>
                                      <p:to x="100000" y="95000"/>
                                    </p:animScale>
                                    <p:animScale>
                                      <p:cBhvr>
                                        <p:cTn id="27" dur="41" decel="50000">
                                          <p:stCondLst>
                                            <p:cond delay="45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914400"/>
          </a:xfrm>
        </p:spPr>
        <p:txBody>
          <a:bodyPr/>
          <a:lstStyle/>
          <a:p>
            <a:pPr algn="ctr"/>
            <a:r>
              <a:rPr lang="en-US" dirty="0" smtClean="0"/>
              <a:t>THANK-YOU</a:t>
            </a:r>
            <a:endParaRPr lang="en-US" dirty="0"/>
          </a:p>
        </p:txBody>
      </p:sp>
      <p:sp>
        <p:nvSpPr>
          <p:cNvPr id="2" name="TextBox 1"/>
          <p:cNvSpPr txBox="1"/>
          <p:nvPr/>
        </p:nvSpPr>
        <p:spPr>
          <a:xfrm>
            <a:off x="381000" y="1600200"/>
            <a:ext cx="8229600" cy="3416320"/>
          </a:xfrm>
          <a:prstGeom prst="rect">
            <a:avLst/>
          </a:prstGeom>
          <a:noFill/>
        </p:spPr>
        <p:txBody>
          <a:bodyPr wrap="square" rtlCol="0">
            <a:spAutoFit/>
          </a:bodyPr>
          <a:lstStyle/>
          <a:p>
            <a:pPr marL="285750" indent="-285750">
              <a:buFont typeface="Arial" pitchFamily="34" charset="0"/>
              <a:buChar char="•"/>
            </a:pPr>
            <a:r>
              <a:rPr lang="en-US" dirty="0" smtClean="0"/>
              <a:t>PowerPoint made by Jonathan Kayne</a:t>
            </a:r>
          </a:p>
          <a:p>
            <a:pPr marL="285750" indent="-285750">
              <a:buFont typeface="Arial" pitchFamily="34" charset="0"/>
              <a:buChar char="•"/>
            </a:pPr>
            <a:endParaRPr lang="en-US" dirty="0" smtClean="0"/>
          </a:p>
          <a:p>
            <a:pPr marL="285750" indent="-285750">
              <a:buFont typeface="Arial" pitchFamily="34" charset="0"/>
              <a:buChar char="•"/>
            </a:pPr>
            <a:r>
              <a:rPr lang="en-US" dirty="0" smtClean="0"/>
              <a:t>Jingle Composed and Recorded by Jonathan Kayne</a:t>
            </a:r>
          </a:p>
          <a:p>
            <a:pPr marL="285750" indent="-285750">
              <a:buFont typeface="Arial" pitchFamily="34" charset="0"/>
              <a:buChar char="•"/>
            </a:pPr>
            <a:endParaRPr lang="en-US" dirty="0" smtClean="0"/>
          </a:p>
          <a:p>
            <a:pPr marL="285750" indent="-285750">
              <a:buFont typeface="Arial" pitchFamily="34" charset="0"/>
              <a:buChar char="•"/>
            </a:pPr>
            <a:r>
              <a:rPr lang="en-US" dirty="0" smtClean="0"/>
              <a:t>Questions by Courtney </a:t>
            </a:r>
            <a:r>
              <a:rPr lang="en-US" dirty="0" err="1" smtClean="0"/>
              <a:t>Gianvito</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Answers by Courtney </a:t>
            </a:r>
            <a:r>
              <a:rPr lang="en-US" dirty="0" err="1" smtClean="0"/>
              <a:t>Gianvito</a:t>
            </a:r>
            <a:r>
              <a:rPr lang="en-US" dirty="0" smtClean="0"/>
              <a:t>, Jonathan Kayne, Rhiannon Miller, Hope </a:t>
            </a:r>
            <a:r>
              <a:rPr lang="en-US" dirty="0" err="1" smtClean="0"/>
              <a:t>Sanderlin</a:t>
            </a:r>
            <a:r>
              <a:rPr lang="en-US" dirty="0" smtClean="0"/>
              <a:t>, and Jasmine Angular</a:t>
            </a:r>
          </a:p>
          <a:p>
            <a:pPr marL="285750" indent="-285750">
              <a:buFont typeface="Arial" pitchFamily="34" charset="0"/>
              <a:buChar char="•"/>
            </a:pPr>
            <a:endParaRPr lang="en-US" dirty="0" smtClean="0"/>
          </a:p>
          <a:p>
            <a:pPr marL="285750" indent="-285750">
              <a:buFont typeface="Arial" pitchFamily="34" charset="0"/>
              <a:buChar char="•"/>
            </a:pPr>
            <a:r>
              <a:rPr lang="en-US" dirty="0" smtClean="0"/>
              <a:t>©2013 by Electro-Phoenix Inc. Commissioned by Seahawk City Council</a:t>
            </a:r>
          </a:p>
          <a:p>
            <a:pPr marL="285750" indent="-285750">
              <a:buFont typeface="Arial" pitchFamily="34" charset="0"/>
              <a:buChar char="•"/>
            </a:pPr>
            <a:endParaRPr lang="en-US" dirty="0" smtClean="0"/>
          </a:p>
          <a:p>
            <a:pPr marL="285750" indent="-285750">
              <a:buFont typeface="Arial" pitchFamily="34" charset="0"/>
              <a:buChar char="•"/>
            </a:pPr>
            <a:r>
              <a:rPr lang="en-US" dirty="0" smtClean="0"/>
              <a:t>24 Schneider Ln. Seahawk County, ENKA</a:t>
            </a:r>
            <a:endParaRPr lang="en-US" dirty="0"/>
          </a:p>
        </p:txBody>
      </p:sp>
      <p:pic>
        <p:nvPicPr>
          <p:cNvPr id="4" name="E-Phoenix Jing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63276" y="6172199"/>
            <a:ext cx="443753" cy="443753"/>
          </a:xfrm>
          <a:prstGeom prst="rect">
            <a:avLst/>
          </a:prstGeom>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7768" y="304800"/>
            <a:ext cx="281548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par>
                          <p:cTn id="17" fill="hold">
                            <p:stCondLst>
                              <p:cond delay="1500"/>
                            </p:stCondLst>
                            <p:childTnLst>
                              <p:par>
                                <p:cTn id="18" presetID="26" presetClass="entr" presetSubtype="0" fill="hold" grpId="0" nodeType="after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cTn>
                              </p:par>
                            </p:childTnLst>
                          </p:cTn>
                        </p:par>
                        <p:par>
                          <p:cTn id="34" fill="hold">
                            <p:stCondLst>
                              <p:cond delay="13700"/>
                            </p:stCondLst>
                            <p:childTnLst>
                              <p:par>
                                <p:cTn id="35" presetID="1" presetClass="mediacall" presetSubtype="0" fill="hold" nodeType="afterEffect">
                                  <p:stCondLst>
                                    <p:cond delay="0"/>
                                  </p:stCondLst>
                                  <p:childTnLst>
                                    <p:cmd type="call" cmd="playFrom(0.0)">
                                      <p:cBhvr>
                                        <p:cTn id="36" dur="87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8740" fill="hold"/>
                                        <p:tgtEl>
                                          <p:spTgt spid="4"/>
                                        </p:tgtEl>
                                      </p:cBhvr>
                                    </p:cmd>
                                  </p:childTnLst>
                                </p:cTn>
                              </p:par>
                            </p:childTnLst>
                          </p:cTn>
                        </p:par>
                      </p:childTnLst>
                    </p:cTn>
                  </p:par>
                </p:childTnLst>
              </p:cTn>
              <p:nextCondLst>
                <p:cond evt="onClick" delay="0">
                  <p:tgtEl>
                    <p:spTgt spid="4"/>
                  </p:tgtEl>
                </p:cond>
              </p:nextCondLst>
            </p:seq>
            <p:audio>
              <p:cMediaNode vol="80000">
                <p:cTn id="42" fill="hold" display="0">
                  <p:stCondLst>
                    <p:cond delay="indefinite"/>
                  </p:stCondLst>
                  <p:endCondLst>
                    <p:cond evt="onStopAudio" delay="0">
                      <p:tgtEl>
                        <p:sldTgt/>
                      </p:tgtEl>
                    </p:cond>
                  </p:endCondLst>
                </p:cTn>
                <p:tgtEl>
                  <p:spTgt spid="4"/>
                </p:tgtEl>
              </p:cMediaNode>
            </p:audio>
          </p:childTnLst>
        </p:cTn>
      </p:par>
    </p:tnLst>
    <p:bldLst>
      <p:bldP spid="3" grpId="0"/>
      <p:bldP spid="2" grpId="0"/>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148</TotalTime>
  <Words>529</Words>
  <Application>Microsoft Office PowerPoint</Application>
  <PresentationFormat>On-screen Show (4:3)</PresentationFormat>
  <Paragraphs>62</Paragraphs>
  <Slides>9</Slides>
  <Notes>1</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Composite</vt:lpstr>
      <vt:lpstr>Geothermal Energy</vt:lpstr>
      <vt:lpstr>WHAT IS GEOTHERMAL ENERGY?</vt:lpstr>
      <vt:lpstr>What is the process that we use to obtain geothermal energy?  </vt:lpstr>
      <vt:lpstr>How do turbines transform geothermal into a usable form of energy &amp; where does it go from there?</vt:lpstr>
      <vt:lpstr>How does geothermal energy impact the environment? Is it positive or negative?</vt:lpstr>
      <vt:lpstr>In what ways can geothermal energy be conserved in a green way?</vt:lpstr>
      <vt:lpstr>What are the implications of using geothermal energy? Advantages over Nonrenewable?</vt:lpstr>
      <vt:lpstr>References</vt:lpstr>
      <vt:lpstr>THANK-YOU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Geothermal Energy</dc:title>
  <dc:creator>Jonathan</dc:creator>
  <cp:lastModifiedBy>Jonathan</cp:lastModifiedBy>
  <cp:revision>35</cp:revision>
  <dcterms:created xsi:type="dcterms:W3CDTF">2013-04-27T16:02:17Z</dcterms:created>
  <dcterms:modified xsi:type="dcterms:W3CDTF">2013-04-27T18:34:44Z</dcterms:modified>
</cp:coreProperties>
</file>