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51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80FD1-7B62-4733-841E-AC59ACB4E986}" type="datetimeFigureOut">
              <a:rPr lang="en-US" smtClean="0"/>
              <a:t>6/10/2012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935EE8-392D-4D4C-B599-9AE52F748822}" type="slidenum">
              <a:rPr lang="en-US" smtClean="0"/>
              <a:t>‹#›</a:t>
            </a:fld>
            <a:endParaRPr lang="en-US"/>
          </a:p>
        </p:txBody>
      </p:sp>
    </p:spTree>
    <p:extLst>
      <p:ext uri="{BB962C8B-B14F-4D97-AF65-F5344CB8AC3E}">
        <p14:creationId xmlns:p14="http://schemas.microsoft.com/office/powerpoint/2010/main" val="226644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35EE8-392D-4D4C-B599-9AE52F748822}" type="slidenum">
              <a:rPr lang="en-US" smtClean="0"/>
              <a:t>4</a:t>
            </a:fld>
            <a:endParaRPr lang="en-US"/>
          </a:p>
        </p:txBody>
      </p:sp>
    </p:spTree>
    <p:extLst>
      <p:ext uri="{BB962C8B-B14F-4D97-AF65-F5344CB8AC3E}">
        <p14:creationId xmlns:p14="http://schemas.microsoft.com/office/powerpoint/2010/main" val="276800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6786B28-9EE4-46BB-BA6F-232DA210641A}" type="datetimeFigureOut">
              <a:rPr lang="en-US" smtClean="0"/>
              <a:t>6/10/2012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8FC2E6D-3325-4804-903F-68023681731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786B28-9EE4-46BB-BA6F-232DA210641A}" type="datetimeFigureOut">
              <a:rPr lang="en-US" smtClean="0"/>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C2E6D-3325-4804-903F-6802368173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786B28-9EE4-46BB-BA6F-232DA210641A}" type="datetimeFigureOut">
              <a:rPr lang="en-US" smtClean="0"/>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C2E6D-3325-4804-903F-68023681731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786B28-9EE4-46BB-BA6F-232DA210641A}" type="datetimeFigureOut">
              <a:rPr lang="en-US" smtClean="0"/>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C2E6D-3325-4804-903F-68023681731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6786B28-9EE4-46BB-BA6F-232DA210641A}" type="datetimeFigureOut">
              <a:rPr lang="en-US" smtClean="0"/>
              <a:t>6/10/2012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C2E6D-3325-4804-903F-68023681731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6786B28-9EE4-46BB-BA6F-232DA210641A}" type="datetimeFigureOut">
              <a:rPr lang="en-US" smtClean="0"/>
              <a:t>6/10/2012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C2E6D-3325-4804-903F-68023681731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6786B28-9EE4-46BB-BA6F-232DA210641A}" type="datetimeFigureOut">
              <a:rPr lang="en-US" smtClean="0"/>
              <a:t>6/10/2012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FC2E6D-3325-4804-903F-68023681731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6786B28-9EE4-46BB-BA6F-232DA210641A}" type="datetimeFigureOut">
              <a:rPr lang="en-US" smtClean="0"/>
              <a:t>6/10/2012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FC2E6D-3325-4804-903F-6802368173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786B28-9EE4-46BB-BA6F-232DA210641A}" type="datetimeFigureOut">
              <a:rPr lang="en-US" smtClean="0"/>
              <a:t>6/10/2012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FC2E6D-3325-4804-903F-6802368173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6786B28-9EE4-46BB-BA6F-232DA210641A}" type="datetimeFigureOut">
              <a:rPr lang="en-US" smtClean="0"/>
              <a:t>6/10/2012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C2E6D-3325-4804-903F-6802368173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6786B28-9EE4-46BB-BA6F-232DA210641A}" type="datetimeFigureOut">
              <a:rPr lang="en-US" smtClean="0"/>
              <a:t>6/10/2012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8FC2E6D-3325-4804-903F-68023681731E}"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6786B28-9EE4-46BB-BA6F-232DA210641A}" type="datetimeFigureOut">
              <a:rPr lang="en-US" smtClean="0"/>
              <a:t>6/10/2012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8FC2E6D-3325-4804-903F-68023681731E}"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ar6VPyWueGk" TargetMode="External"/><Relationship Id="rId2" Type="http://schemas.openxmlformats.org/officeDocument/2006/relationships/hyperlink" Target="http://www.jkayne.weebly.com/" TargetMode="External"/><Relationship Id="rId1" Type="http://schemas.openxmlformats.org/officeDocument/2006/relationships/slideLayout" Target="../slideLayouts/slideLayout2.xml"/><Relationship Id="rId5" Type="http://schemas.openxmlformats.org/officeDocument/2006/relationships/hyperlink" Target="http://en.wikipedia.org/wiki/Touchscreen" TargetMode="External"/><Relationship Id="rId4" Type="http://schemas.openxmlformats.org/officeDocument/2006/relationships/hyperlink" Target="http://electronics.howstuffworks.com/ipod-touch.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LCD" pitchFamily="2" charset="0"/>
              </a:rPr>
              <a:t>How a Touch Screen Works</a:t>
            </a:r>
            <a:endParaRPr lang="en-US" dirty="0">
              <a:latin typeface="LCD" pitchFamily="2" charset="0"/>
            </a:endParaRPr>
          </a:p>
        </p:txBody>
      </p:sp>
      <p:sp>
        <p:nvSpPr>
          <p:cNvPr id="3" name="Subtitle 2"/>
          <p:cNvSpPr>
            <a:spLocks noGrp="1"/>
          </p:cNvSpPr>
          <p:nvPr>
            <p:ph type="subTitle" idx="1"/>
          </p:nvPr>
        </p:nvSpPr>
        <p:spPr/>
        <p:txBody>
          <a:bodyPr/>
          <a:lstStyle/>
          <a:p>
            <a:r>
              <a:rPr lang="en-US" dirty="0" smtClean="0">
                <a:solidFill>
                  <a:srgbClr val="FF0000"/>
                </a:solidFill>
                <a:latin typeface="LCD" pitchFamily="2" charset="0"/>
              </a:rPr>
              <a:t>By:</a:t>
            </a:r>
          </a:p>
          <a:p>
            <a:r>
              <a:rPr lang="en-US" dirty="0" smtClean="0">
                <a:solidFill>
                  <a:srgbClr val="002060"/>
                </a:solidFill>
                <a:latin typeface="LCD" pitchFamily="2" charset="0"/>
              </a:rPr>
              <a:t>Jonathan Kayne</a:t>
            </a:r>
            <a:endParaRPr lang="en-US" dirty="0">
              <a:solidFill>
                <a:srgbClr val="002060"/>
              </a:solidFill>
              <a:latin typeface="LCD" pitchFamily="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43200"/>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356463"/>
            <a:ext cx="20955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743200"/>
            <a:ext cx="2362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787" y="450056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399" y="4500562"/>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54341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1000"/>
                                        <p:tgtEl>
                                          <p:spTgt spid="2050"/>
                                        </p:tgtEl>
                                      </p:cBhvr>
                                    </p:animEffect>
                                    <p:anim calcmode="lin" valueType="num">
                                      <p:cBhvr>
                                        <p:cTn id="22" dur="1000" fill="hold"/>
                                        <p:tgtEl>
                                          <p:spTgt spid="2050"/>
                                        </p:tgtEl>
                                        <p:attrNameLst>
                                          <p:attrName>ppt_x</p:attrName>
                                        </p:attrNameLst>
                                      </p:cBhvr>
                                      <p:tavLst>
                                        <p:tav tm="0">
                                          <p:val>
                                            <p:strVal val="#ppt_x"/>
                                          </p:val>
                                        </p:tav>
                                        <p:tav tm="100000">
                                          <p:val>
                                            <p:strVal val="#ppt_x"/>
                                          </p:val>
                                        </p:tav>
                                      </p:tavLst>
                                    </p:anim>
                                    <p:anim calcmode="lin" valueType="num">
                                      <p:cBhvr>
                                        <p:cTn id="23" dur="1000" fill="hold"/>
                                        <p:tgtEl>
                                          <p:spTgt spid="2050"/>
                                        </p:tgtEl>
                                        <p:attrNameLst>
                                          <p:attrName>ppt_y</p:attrName>
                                        </p:attrNameLst>
                                      </p:cBhvr>
                                      <p:tavLst>
                                        <p:tav tm="0">
                                          <p:val>
                                            <p:strVal val="#ppt_y+.1"/>
                                          </p:val>
                                        </p:tav>
                                        <p:tav tm="100000">
                                          <p:val>
                                            <p:strVal val="#ppt_y"/>
                                          </p:val>
                                        </p:tav>
                                      </p:tavLst>
                                    </p:anim>
                                  </p:childTnLst>
                                </p:cTn>
                              </p:par>
                              <p:par>
                                <p:cTn id="24" presetID="16" presetClass="entr" presetSubtype="21" fill="hold" nodeType="with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barn(inVertical)">
                                      <p:cBhvr>
                                        <p:cTn id="26" dur="500"/>
                                        <p:tgtEl>
                                          <p:spTgt spid="2052"/>
                                        </p:tgtEl>
                                      </p:cBhvr>
                                    </p:animEffect>
                                  </p:childTnLst>
                                </p:cTn>
                              </p:par>
                              <p:par>
                                <p:cTn id="27" presetID="10" presetClass="entr" presetSubtype="0" fill="hold" nodeType="withEffect">
                                  <p:stCondLst>
                                    <p:cond delay="0"/>
                                  </p:stCondLst>
                                  <p:childTnLst>
                                    <p:set>
                                      <p:cBhvr>
                                        <p:cTn id="28" dur="1" fill="hold">
                                          <p:stCondLst>
                                            <p:cond delay="0"/>
                                          </p:stCondLst>
                                        </p:cTn>
                                        <p:tgtEl>
                                          <p:spTgt spid="2053"/>
                                        </p:tgtEl>
                                        <p:attrNameLst>
                                          <p:attrName>style.visibility</p:attrName>
                                        </p:attrNameLst>
                                      </p:cBhvr>
                                      <p:to>
                                        <p:strVal val="visible"/>
                                      </p:to>
                                    </p:set>
                                    <p:animEffect transition="in" filter="fade">
                                      <p:cBhvr>
                                        <p:cTn id="29" dur="500"/>
                                        <p:tgtEl>
                                          <p:spTgt spid="2053"/>
                                        </p:tgtEl>
                                      </p:cBhvr>
                                    </p:animEffect>
                                  </p:childTnLst>
                                </p:cTn>
                              </p:par>
                              <p:par>
                                <p:cTn id="30" presetID="26" presetClass="entr" presetSubtype="0" fill="hold" nodeType="withEffect">
                                  <p:stCondLst>
                                    <p:cond delay="0"/>
                                  </p:stCondLst>
                                  <p:childTnLst>
                                    <p:set>
                                      <p:cBhvr>
                                        <p:cTn id="31" dur="1" fill="hold">
                                          <p:stCondLst>
                                            <p:cond delay="0"/>
                                          </p:stCondLst>
                                        </p:cTn>
                                        <p:tgtEl>
                                          <p:spTgt spid="2054"/>
                                        </p:tgtEl>
                                        <p:attrNameLst>
                                          <p:attrName>style.visibility</p:attrName>
                                        </p:attrNameLst>
                                      </p:cBhvr>
                                      <p:to>
                                        <p:strVal val="visible"/>
                                      </p:to>
                                    </p:set>
                                    <p:animEffect transition="in" filter="wipe(down)">
                                      <p:cBhvr>
                                        <p:cTn id="32" dur="580">
                                          <p:stCondLst>
                                            <p:cond delay="0"/>
                                          </p:stCondLst>
                                        </p:cTn>
                                        <p:tgtEl>
                                          <p:spTgt spid="2054"/>
                                        </p:tgtEl>
                                      </p:cBhvr>
                                    </p:animEffect>
                                    <p:anim calcmode="lin" valueType="num">
                                      <p:cBhvr>
                                        <p:cTn id="33" dur="1822" tmFilter="0,0; 0.14,0.36; 0.43,0.73; 0.71,0.91; 1.0,1.0">
                                          <p:stCondLst>
                                            <p:cond delay="0"/>
                                          </p:stCondLst>
                                        </p:cTn>
                                        <p:tgtEl>
                                          <p:spTgt spid="205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05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05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05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054"/>
                                        </p:tgtEl>
                                        <p:attrNameLst>
                                          <p:attrName>ppt_y</p:attrName>
                                        </p:attrNameLst>
                                      </p:cBhvr>
                                      <p:tavLst>
                                        <p:tav tm="0" fmla="#ppt_y-sin(pi*$)/81">
                                          <p:val>
                                            <p:fltVal val="0"/>
                                          </p:val>
                                        </p:tav>
                                        <p:tav tm="100000">
                                          <p:val>
                                            <p:fltVal val="1"/>
                                          </p:val>
                                        </p:tav>
                                      </p:tavLst>
                                    </p:anim>
                                    <p:animScale>
                                      <p:cBhvr>
                                        <p:cTn id="38" dur="26">
                                          <p:stCondLst>
                                            <p:cond delay="650"/>
                                          </p:stCondLst>
                                        </p:cTn>
                                        <p:tgtEl>
                                          <p:spTgt spid="2054"/>
                                        </p:tgtEl>
                                      </p:cBhvr>
                                      <p:to x="100000" y="60000"/>
                                    </p:animScale>
                                    <p:animScale>
                                      <p:cBhvr>
                                        <p:cTn id="39" dur="166" decel="50000">
                                          <p:stCondLst>
                                            <p:cond delay="676"/>
                                          </p:stCondLst>
                                        </p:cTn>
                                        <p:tgtEl>
                                          <p:spTgt spid="2054"/>
                                        </p:tgtEl>
                                      </p:cBhvr>
                                      <p:to x="100000" y="100000"/>
                                    </p:animScale>
                                    <p:animScale>
                                      <p:cBhvr>
                                        <p:cTn id="40" dur="26">
                                          <p:stCondLst>
                                            <p:cond delay="1312"/>
                                          </p:stCondLst>
                                        </p:cTn>
                                        <p:tgtEl>
                                          <p:spTgt spid="2054"/>
                                        </p:tgtEl>
                                      </p:cBhvr>
                                      <p:to x="100000" y="80000"/>
                                    </p:animScale>
                                    <p:animScale>
                                      <p:cBhvr>
                                        <p:cTn id="41" dur="166" decel="50000">
                                          <p:stCondLst>
                                            <p:cond delay="1338"/>
                                          </p:stCondLst>
                                        </p:cTn>
                                        <p:tgtEl>
                                          <p:spTgt spid="2054"/>
                                        </p:tgtEl>
                                      </p:cBhvr>
                                      <p:to x="100000" y="100000"/>
                                    </p:animScale>
                                    <p:animScale>
                                      <p:cBhvr>
                                        <p:cTn id="42" dur="26">
                                          <p:stCondLst>
                                            <p:cond delay="1642"/>
                                          </p:stCondLst>
                                        </p:cTn>
                                        <p:tgtEl>
                                          <p:spTgt spid="2054"/>
                                        </p:tgtEl>
                                      </p:cBhvr>
                                      <p:to x="100000" y="90000"/>
                                    </p:animScale>
                                    <p:animScale>
                                      <p:cBhvr>
                                        <p:cTn id="43" dur="166" decel="50000">
                                          <p:stCondLst>
                                            <p:cond delay="1668"/>
                                          </p:stCondLst>
                                        </p:cTn>
                                        <p:tgtEl>
                                          <p:spTgt spid="2054"/>
                                        </p:tgtEl>
                                      </p:cBhvr>
                                      <p:to x="100000" y="100000"/>
                                    </p:animScale>
                                    <p:animScale>
                                      <p:cBhvr>
                                        <p:cTn id="44" dur="26">
                                          <p:stCondLst>
                                            <p:cond delay="1808"/>
                                          </p:stCondLst>
                                        </p:cTn>
                                        <p:tgtEl>
                                          <p:spTgt spid="2054"/>
                                        </p:tgtEl>
                                      </p:cBhvr>
                                      <p:to x="100000" y="95000"/>
                                    </p:animScale>
                                    <p:animScale>
                                      <p:cBhvr>
                                        <p:cTn id="45" dur="166" decel="50000">
                                          <p:stCondLst>
                                            <p:cond delay="1834"/>
                                          </p:stCondLst>
                                        </p:cTn>
                                        <p:tgtEl>
                                          <p:spTgt spid="2054"/>
                                        </p:tgtEl>
                                      </p:cBhvr>
                                      <p:to x="100000" y="100000"/>
                                    </p:animScale>
                                  </p:childTnLst>
                                </p:cTn>
                              </p:par>
                              <p:par>
                                <p:cTn id="46" presetID="53" presetClass="entr" presetSubtype="16" fill="hold" nodeType="withEffect">
                                  <p:stCondLst>
                                    <p:cond delay="0"/>
                                  </p:stCondLst>
                                  <p:childTnLst>
                                    <p:set>
                                      <p:cBhvr>
                                        <p:cTn id="47" dur="1" fill="hold">
                                          <p:stCondLst>
                                            <p:cond delay="0"/>
                                          </p:stCondLst>
                                        </p:cTn>
                                        <p:tgtEl>
                                          <p:spTgt spid="2051"/>
                                        </p:tgtEl>
                                        <p:attrNameLst>
                                          <p:attrName>style.visibility</p:attrName>
                                        </p:attrNameLst>
                                      </p:cBhvr>
                                      <p:to>
                                        <p:strVal val="visible"/>
                                      </p:to>
                                    </p:set>
                                    <p:anim calcmode="lin" valueType="num">
                                      <p:cBhvr>
                                        <p:cTn id="48" dur="500" fill="hold"/>
                                        <p:tgtEl>
                                          <p:spTgt spid="2051"/>
                                        </p:tgtEl>
                                        <p:attrNameLst>
                                          <p:attrName>ppt_w</p:attrName>
                                        </p:attrNameLst>
                                      </p:cBhvr>
                                      <p:tavLst>
                                        <p:tav tm="0">
                                          <p:val>
                                            <p:fltVal val="0"/>
                                          </p:val>
                                        </p:tav>
                                        <p:tav tm="100000">
                                          <p:val>
                                            <p:strVal val="#ppt_w"/>
                                          </p:val>
                                        </p:tav>
                                      </p:tavLst>
                                    </p:anim>
                                    <p:anim calcmode="lin" valueType="num">
                                      <p:cBhvr>
                                        <p:cTn id="49" dur="500" fill="hold"/>
                                        <p:tgtEl>
                                          <p:spTgt spid="2051"/>
                                        </p:tgtEl>
                                        <p:attrNameLst>
                                          <p:attrName>ppt_h</p:attrName>
                                        </p:attrNameLst>
                                      </p:cBhvr>
                                      <p:tavLst>
                                        <p:tav tm="0">
                                          <p:val>
                                            <p:fltVal val="0"/>
                                          </p:val>
                                        </p:tav>
                                        <p:tav tm="100000">
                                          <p:val>
                                            <p:strVal val="#ppt_h"/>
                                          </p:val>
                                        </p:tav>
                                      </p:tavLst>
                                    </p:anim>
                                    <p:animEffect transition="in" filter="fade">
                                      <p:cBhvr>
                                        <p:cTn id="50"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CD" pitchFamily="2" charset="0"/>
              </a:rPr>
              <a:t>What is </a:t>
            </a:r>
            <a:r>
              <a:rPr lang="en-US" dirty="0" smtClean="0">
                <a:latin typeface="LCD" pitchFamily="2" charset="0"/>
              </a:rPr>
              <a:t>a touch Screen?</a:t>
            </a:r>
            <a:endParaRPr lang="en-US" dirty="0">
              <a:latin typeface="LCD" pitchFamily="2" charset="0"/>
            </a:endParaRPr>
          </a:p>
        </p:txBody>
      </p:sp>
      <p:sp>
        <p:nvSpPr>
          <p:cNvPr id="3" name="Content Placeholder 2"/>
          <p:cNvSpPr>
            <a:spLocks noGrp="1"/>
          </p:cNvSpPr>
          <p:nvPr>
            <p:ph idx="1"/>
          </p:nvPr>
        </p:nvSpPr>
        <p:spPr>
          <a:xfrm>
            <a:off x="457200" y="1935480"/>
            <a:ext cx="8229600" cy="2255520"/>
          </a:xfrm>
        </p:spPr>
        <p:txBody>
          <a:bodyPr/>
          <a:lstStyle/>
          <a:p>
            <a:r>
              <a:rPr lang="en-US" dirty="0" smtClean="0"/>
              <a:t>A touch screen is a circuit that can respond to your touch, and usually has an LCD screen under it that interacts with the touch screen.</a:t>
            </a:r>
          </a:p>
          <a:p>
            <a:r>
              <a:rPr lang="en-US" dirty="0" smtClean="0"/>
              <a:t>The 1</a:t>
            </a:r>
            <a:r>
              <a:rPr lang="en-US" baseline="30000" dirty="0" smtClean="0"/>
              <a:t>st</a:t>
            </a:r>
            <a:r>
              <a:rPr lang="en-US" dirty="0" smtClean="0"/>
              <a:t> touch screen to be available to the public was called the Palm Pilot invented in 1996.</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52206">
            <a:off x="6568739" y="3872185"/>
            <a:ext cx="19050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36975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1"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7" fill="hold">
                                          <p:stCondLst>
                                            <p:cond delay="0"/>
                                          </p:stCondLst>
                                        </p:cTn>
                                        <p:tgtEl>
                                          <p:spTgt spid="2"/>
                                        </p:tgtEl>
                                        <p:attrNameLst>
                                          <p:attrName>style.rotation</p:attrName>
                                        </p:attrNameLst>
                                      </p:cBhvr>
                                      <p:to>
                                        <p:strVal val="-45.0"/>
                                      </p:to>
                                    </p:set>
                                    <p:anim calcmode="lin" valueType="num">
                                      <p:cBhvr>
                                        <p:cTn id="8" dur="227" fill="hold">
                                          <p:stCondLst>
                                            <p:cond delay="227"/>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par>
                                <p:cTn id="12" presetID="52" presetClass="entr" presetSubtype="0"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5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5000" decel="50000" fill="hold">
                                          <p:stCondLst>
                                            <p:cond delay="0"/>
                                          </p:stCondLst>
                                        </p:cTn>
                                        <p:tgtEl>
                                          <p:spTgt spid="3">
                                            <p:txEl>
                                              <p:pRg st="0" end="0"/>
                                            </p:txEl>
                                          </p:spTgt>
                                        </p:tgtEl>
                                        <p:attrNameLst>
                                          <p:attrName>ppt_x</p:attrName>
                                          <p:attrName>ppt_y</p:attrName>
                                        </p:attrNameLst>
                                      </p:cBhvr>
                                    </p:animMotion>
                                    <p:animEffect transition="in" filter="fade">
                                      <p:cBhvr>
                                        <p:cTn id="16" dur="5000"/>
                                        <p:tgtEl>
                                          <p:spTgt spid="3">
                                            <p:txEl>
                                              <p:pRg st="0" end="0"/>
                                            </p:txEl>
                                          </p:spTgt>
                                        </p:tgtEl>
                                      </p:cBhvr>
                                    </p:animEffect>
                                  </p:childTnLst>
                                </p:cTn>
                              </p:par>
                              <p:par>
                                <p:cTn id="17" presetID="56" presetClass="entr" presetSubtype="0" fill="hold" nodeType="with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by="(-#ppt_w*2)" calcmode="lin" valueType="num">
                                      <p:cBhvr rctx="PPT">
                                        <p:cTn id="19" dur="500" autoRev="1" fill="hold">
                                          <p:stCondLst>
                                            <p:cond delay="0"/>
                                          </p:stCondLst>
                                        </p:cTn>
                                        <p:tgtEl>
                                          <p:spTgt spid="3">
                                            <p:txEl>
                                              <p:pRg st="1" end="1"/>
                                            </p:txEl>
                                          </p:spTgt>
                                        </p:tgtEl>
                                        <p:attrNameLst>
                                          <p:attrName>ppt_w</p:attrName>
                                        </p:attrNameLst>
                                      </p:cBhvr>
                                    </p:anim>
                                    <p:anim by="(#ppt_w*0.50)" calcmode="lin" valueType="num">
                                      <p:cBhvr>
                                        <p:cTn id="20" dur="500" decel="50000" autoRev="1" fill="hold">
                                          <p:stCondLst>
                                            <p:cond delay="0"/>
                                          </p:stCondLst>
                                        </p:cTn>
                                        <p:tgtEl>
                                          <p:spTgt spid="3">
                                            <p:txEl>
                                              <p:pRg st="1" end="1"/>
                                            </p:txEl>
                                          </p:spTgt>
                                        </p:tgtEl>
                                        <p:attrNameLst>
                                          <p:attrName>ppt_x</p:attrName>
                                        </p:attrNameLst>
                                      </p:cBhvr>
                                    </p:anim>
                                    <p:anim from="(-#ppt_h/2)" to="(#ppt_y)" calcmode="lin" valueType="num">
                                      <p:cBhvr>
                                        <p:cTn id="21" dur="1000" fill="hold">
                                          <p:stCondLst>
                                            <p:cond delay="0"/>
                                          </p:stCondLst>
                                        </p:cTn>
                                        <p:tgtEl>
                                          <p:spTgt spid="3">
                                            <p:txEl>
                                              <p:pRg st="1" end="1"/>
                                            </p:txEl>
                                          </p:spTgt>
                                        </p:tgtEl>
                                        <p:attrNameLst>
                                          <p:attrName>ppt_y</p:attrName>
                                        </p:attrNameLst>
                                      </p:cBhvr>
                                    </p:anim>
                                    <p:animRot by="21600000">
                                      <p:cBhvr>
                                        <p:cTn id="22" dur="1000" fill="hold">
                                          <p:stCondLst>
                                            <p:cond delay="0"/>
                                          </p:stCondLst>
                                        </p:cTn>
                                        <p:tgtEl>
                                          <p:spTgt spid="3">
                                            <p:txEl>
                                              <p:pRg st="1" end="1"/>
                                            </p:txEl>
                                          </p:spTgt>
                                        </p:tgtEl>
                                        <p:attrNameLst>
                                          <p:attrName>r</p:attrName>
                                        </p:attrNameLst>
                                      </p:cBhvr>
                                    </p:animRot>
                                  </p:childTnLst>
                                </p:cTn>
                              </p:par>
                            </p:childTnLst>
                          </p:cTn>
                        </p:par>
                        <p:par>
                          <p:cTn id="23" fill="hold">
                            <p:stCondLst>
                              <p:cond delay="8600"/>
                            </p:stCondLst>
                            <p:childTnLst>
                              <p:par>
                                <p:cTn id="24" presetID="31" presetClass="entr" presetSubtype="0" fill="hold" nodeType="after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1000" fill="hold"/>
                                        <p:tgtEl>
                                          <p:spTgt spid="1026"/>
                                        </p:tgtEl>
                                        <p:attrNameLst>
                                          <p:attrName>ppt_w</p:attrName>
                                        </p:attrNameLst>
                                      </p:cBhvr>
                                      <p:tavLst>
                                        <p:tav tm="0">
                                          <p:val>
                                            <p:fltVal val="0"/>
                                          </p:val>
                                        </p:tav>
                                        <p:tav tm="100000">
                                          <p:val>
                                            <p:strVal val="#ppt_w"/>
                                          </p:val>
                                        </p:tav>
                                      </p:tavLst>
                                    </p:anim>
                                    <p:anim calcmode="lin" valueType="num">
                                      <p:cBhvr>
                                        <p:cTn id="27" dur="1000" fill="hold"/>
                                        <p:tgtEl>
                                          <p:spTgt spid="1026"/>
                                        </p:tgtEl>
                                        <p:attrNameLst>
                                          <p:attrName>ppt_h</p:attrName>
                                        </p:attrNameLst>
                                      </p:cBhvr>
                                      <p:tavLst>
                                        <p:tav tm="0">
                                          <p:val>
                                            <p:fltVal val="0"/>
                                          </p:val>
                                        </p:tav>
                                        <p:tav tm="100000">
                                          <p:val>
                                            <p:strVal val="#ppt_h"/>
                                          </p:val>
                                        </p:tav>
                                      </p:tavLst>
                                    </p:anim>
                                    <p:anim calcmode="lin" valueType="num">
                                      <p:cBhvr>
                                        <p:cTn id="28" dur="1000" fill="hold"/>
                                        <p:tgtEl>
                                          <p:spTgt spid="1026"/>
                                        </p:tgtEl>
                                        <p:attrNameLst>
                                          <p:attrName>style.rotation</p:attrName>
                                        </p:attrNameLst>
                                      </p:cBhvr>
                                      <p:tavLst>
                                        <p:tav tm="0">
                                          <p:val>
                                            <p:fltVal val="90"/>
                                          </p:val>
                                        </p:tav>
                                        <p:tav tm="100000">
                                          <p:val>
                                            <p:fltVal val="0"/>
                                          </p:val>
                                        </p:tav>
                                      </p:tavLst>
                                    </p:anim>
                                    <p:animEffect transition="in" filter="fade">
                                      <p:cBhvr>
                                        <p:cTn id="2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CD" pitchFamily="2" charset="0"/>
              </a:rPr>
              <a:t>Types of touch screens</a:t>
            </a:r>
            <a:endParaRPr lang="en-US" dirty="0">
              <a:latin typeface="LCD" pitchFamily="2" charset="0"/>
            </a:endParaRPr>
          </a:p>
        </p:txBody>
      </p:sp>
      <p:sp>
        <p:nvSpPr>
          <p:cNvPr id="3" name="Content Placeholder 2"/>
          <p:cNvSpPr>
            <a:spLocks noGrp="1"/>
          </p:cNvSpPr>
          <p:nvPr>
            <p:ph idx="1"/>
          </p:nvPr>
        </p:nvSpPr>
        <p:spPr/>
        <p:txBody>
          <a:bodyPr/>
          <a:lstStyle/>
          <a:p>
            <a:r>
              <a:rPr lang="en-US" dirty="0" smtClean="0"/>
              <a:t>There are 3 types of touch screens, 2 of them have been out for a while and are commonly used in our everyday lives.</a:t>
            </a:r>
          </a:p>
          <a:p>
            <a:r>
              <a:rPr lang="en-US" dirty="0" smtClean="0"/>
              <a:t>Resistive Touch</a:t>
            </a:r>
          </a:p>
          <a:p>
            <a:r>
              <a:rPr lang="en-US" dirty="0" smtClean="0"/>
              <a:t>Capacitive Touch</a:t>
            </a:r>
          </a:p>
          <a:p>
            <a:r>
              <a:rPr lang="en-US" dirty="0" smtClean="0"/>
              <a:t>Acoustic Wave</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199" y="3352800"/>
            <a:ext cx="2541169"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93456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5"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3">
                                            <p:txEl>
                                              <p:pRg st="0" end="0"/>
                                            </p:txEl>
                                          </p:spTgt>
                                        </p:tgtEl>
                                      </p:cBhvr>
                                    </p:animEffect>
                                  </p:childTnLst>
                                </p:cTn>
                              </p:par>
                            </p:childTnLst>
                          </p:cTn>
                        </p:par>
                        <p:par>
                          <p:cTn id="19" fill="hold">
                            <p:stCondLst>
                              <p:cond delay="3000"/>
                            </p:stCondLst>
                            <p:childTnLst>
                              <p:par>
                                <p:cTn id="20" presetID="2" presetClass="entr" presetSubtype="9"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0-#ppt_h/2"/>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ppt_y"/>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53" presetClass="entr" presetSubtype="16" fill="hold" nodeType="afterEffect">
                                  <p:stCondLst>
                                    <p:cond delay="0"/>
                                  </p:stCondLst>
                                  <p:childTnLst>
                                    <p:set>
                                      <p:cBhvr>
                                        <p:cTn id="34" dur="1" fill="hold">
                                          <p:stCondLst>
                                            <p:cond delay="0"/>
                                          </p:stCondLst>
                                        </p:cTn>
                                        <p:tgtEl>
                                          <p:spTgt spid="3074"/>
                                        </p:tgtEl>
                                        <p:attrNameLst>
                                          <p:attrName>style.visibility</p:attrName>
                                        </p:attrNameLst>
                                      </p:cBhvr>
                                      <p:to>
                                        <p:strVal val="visible"/>
                                      </p:to>
                                    </p:set>
                                    <p:anim calcmode="lin" valueType="num">
                                      <p:cBhvr>
                                        <p:cTn id="35" dur="500" fill="hold"/>
                                        <p:tgtEl>
                                          <p:spTgt spid="3074"/>
                                        </p:tgtEl>
                                        <p:attrNameLst>
                                          <p:attrName>ppt_w</p:attrName>
                                        </p:attrNameLst>
                                      </p:cBhvr>
                                      <p:tavLst>
                                        <p:tav tm="0">
                                          <p:val>
                                            <p:fltVal val="0"/>
                                          </p:val>
                                        </p:tav>
                                        <p:tav tm="100000">
                                          <p:val>
                                            <p:strVal val="#ppt_w"/>
                                          </p:val>
                                        </p:tav>
                                      </p:tavLst>
                                    </p:anim>
                                    <p:anim calcmode="lin" valueType="num">
                                      <p:cBhvr>
                                        <p:cTn id="36" dur="500" fill="hold"/>
                                        <p:tgtEl>
                                          <p:spTgt spid="3074"/>
                                        </p:tgtEl>
                                        <p:attrNameLst>
                                          <p:attrName>ppt_h</p:attrName>
                                        </p:attrNameLst>
                                      </p:cBhvr>
                                      <p:tavLst>
                                        <p:tav tm="0">
                                          <p:val>
                                            <p:fltVal val="0"/>
                                          </p:val>
                                        </p:tav>
                                        <p:tav tm="100000">
                                          <p:val>
                                            <p:strVal val="#ppt_h"/>
                                          </p:val>
                                        </p:tav>
                                      </p:tavLst>
                                    </p:anim>
                                    <p:animEffect transition="in" filter="fade">
                                      <p:cBhvr>
                                        <p:cTn id="3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CD" pitchFamily="2" charset="0"/>
              </a:rPr>
              <a:t>Resistive Touch Screens</a:t>
            </a:r>
            <a:endParaRPr lang="en-US" dirty="0">
              <a:latin typeface="LCD" pitchFamily="2" charset="0"/>
            </a:endParaRPr>
          </a:p>
        </p:txBody>
      </p:sp>
      <p:sp>
        <p:nvSpPr>
          <p:cNvPr id="3" name="Content Placeholder 2"/>
          <p:cNvSpPr>
            <a:spLocks noGrp="1"/>
          </p:cNvSpPr>
          <p:nvPr>
            <p:ph idx="1"/>
          </p:nvPr>
        </p:nvSpPr>
        <p:spPr>
          <a:xfrm>
            <a:off x="457200" y="1935480"/>
            <a:ext cx="3886200" cy="4541520"/>
          </a:xfrm>
        </p:spPr>
        <p:txBody>
          <a:bodyPr>
            <a:normAutofit fontScale="92500" lnSpcReduction="20000"/>
          </a:bodyPr>
          <a:lstStyle/>
          <a:p>
            <a:r>
              <a:rPr lang="en-US" sz="2000" dirty="0" smtClean="0"/>
              <a:t>Resistive touch screens are used for precision work and use a Stylus, and is used in Nintendo DS, DSi, DSiXL, 3DS, Tablets, </a:t>
            </a:r>
            <a:r>
              <a:rPr lang="en-US" sz="2000" dirty="0"/>
              <a:t>S</a:t>
            </a:r>
            <a:r>
              <a:rPr lang="en-US" sz="2000" dirty="0" smtClean="0"/>
              <a:t>martboards, and that Palm Pilot.  </a:t>
            </a:r>
          </a:p>
          <a:p>
            <a:r>
              <a:rPr lang="en-US" sz="2000" dirty="0" smtClean="0"/>
              <a:t>Resistive touch screens have 3 layers; a positive, a negative and an air layer. The air layer separates the positive and the negative layer and when you touch the screen, positive and negative touch, completing a circuit. </a:t>
            </a:r>
          </a:p>
          <a:p>
            <a:r>
              <a:rPr lang="en-US" sz="2000" dirty="0"/>
              <a:t>The only problem with a resistive touch screen is that you have to calibrate it.</a:t>
            </a:r>
          </a:p>
          <a:p>
            <a:endParaRPr lang="en-US" sz="2000" dirty="0"/>
          </a:p>
        </p:txBody>
      </p:sp>
      <p:grpSp>
        <p:nvGrpSpPr>
          <p:cNvPr id="21" name="Group 20"/>
          <p:cNvGrpSpPr/>
          <p:nvPr/>
        </p:nvGrpSpPr>
        <p:grpSpPr>
          <a:xfrm>
            <a:off x="4028930" y="5867400"/>
            <a:ext cx="2895600" cy="712231"/>
            <a:chOff x="609600" y="4572000"/>
            <a:chExt cx="2895600" cy="712231"/>
          </a:xfrm>
        </p:grpSpPr>
        <p:sp>
          <p:nvSpPr>
            <p:cNvPr id="4" name="Rectangle 3"/>
            <p:cNvSpPr/>
            <p:nvPr/>
          </p:nvSpPr>
          <p:spPr>
            <a:xfrm>
              <a:off x="609600" y="4572000"/>
              <a:ext cx="2895600" cy="228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4572000"/>
              <a:ext cx="1343297" cy="246221"/>
            </a:xfrm>
            <a:prstGeom prst="rect">
              <a:avLst/>
            </a:prstGeom>
            <a:noFill/>
          </p:spPr>
          <p:txBody>
            <a:bodyPr wrap="square" rtlCol="0">
              <a:spAutoFit/>
            </a:bodyPr>
            <a:lstStyle/>
            <a:p>
              <a:r>
                <a:rPr lang="en-US" sz="1000" dirty="0" smtClean="0">
                  <a:solidFill>
                    <a:schemeClr val="bg1"/>
                  </a:solidFill>
                </a:rPr>
                <a:t>Positive (+)</a:t>
              </a:r>
              <a:endParaRPr lang="en-US" sz="1000" dirty="0">
                <a:solidFill>
                  <a:schemeClr val="bg1"/>
                </a:solidFill>
              </a:endParaRPr>
            </a:p>
          </p:txBody>
        </p:sp>
        <p:sp>
          <p:nvSpPr>
            <p:cNvPr id="6" name="TextBox 5"/>
            <p:cNvSpPr txBox="1"/>
            <p:nvPr/>
          </p:nvSpPr>
          <p:spPr>
            <a:xfrm>
              <a:off x="1157151" y="4800600"/>
              <a:ext cx="1800497" cy="246221"/>
            </a:xfrm>
            <a:prstGeom prst="rect">
              <a:avLst/>
            </a:prstGeom>
            <a:noFill/>
          </p:spPr>
          <p:txBody>
            <a:bodyPr wrap="square" rtlCol="0">
              <a:spAutoFit/>
            </a:bodyPr>
            <a:lstStyle/>
            <a:p>
              <a:pPr algn="ctr"/>
              <a:r>
                <a:rPr lang="en-US" sz="1000" dirty="0" smtClean="0"/>
                <a:t>Air layer</a:t>
              </a:r>
              <a:endParaRPr lang="en-US" sz="1000" dirty="0"/>
            </a:p>
          </p:txBody>
        </p:sp>
        <p:sp>
          <p:nvSpPr>
            <p:cNvPr id="7" name="Rectangle 6"/>
            <p:cNvSpPr/>
            <p:nvPr/>
          </p:nvSpPr>
          <p:spPr>
            <a:xfrm>
              <a:off x="609600" y="5046821"/>
              <a:ext cx="28956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85751" y="5038010"/>
              <a:ext cx="1343297" cy="246221"/>
            </a:xfrm>
            <a:prstGeom prst="rect">
              <a:avLst/>
            </a:prstGeom>
            <a:noFill/>
          </p:spPr>
          <p:txBody>
            <a:bodyPr wrap="square" rtlCol="0">
              <a:spAutoFit/>
            </a:bodyPr>
            <a:lstStyle/>
            <a:p>
              <a:pPr algn="ctr"/>
              <a:r>
                <a:rPr lang="en-US" sz="1000" dirty="0" smtClean="0">
                  <a:solidFill>
                    <a:schemeClr val="bg1"/>
                  </a:solidFill>
                </a:rPr>
                <a:t>Negative (-)</a:t>
              </a:r>
              <a:endParaRPr lang="en-US" sz="1000" dirty="0">
                <a:solidFill>
                  <a:schemeClr val="bg1"/>
                </a:solidFill>
              </a:endParaRPr>
            </a:p>
          </p:txBody>
        </p:sp>
      </p:grpSp>
      <p:sp>
        <p:nvSpPr>
          <p:cNvPr id="13" name="Isosceles Triangle 12"/>
          <p:cNvSpPr/>
          <p:nvPr/>
        </p:nvSpPr>
        <p:spPr>
          <a:xfrm flipV="1">
            <a:off x="4902926" y="4572000"/>
            <a:ext cx="457200" cy="25503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31406"/>
            <a:ext cx="3343275"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4502" y="5284231"/>
            <a:ext cx="1340882" cy="1340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62040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500"/>
                            </p:stCondLst>
                            <p:childTnLst>
                              <p:par>
                                <p:cTn id="13" presetID="31" presetClass="entr" presetSubtype="0" fill="hold" nodeType="afterEffect">
                                  <p:stCondLst>
                                    <p:cond delay="0"/>
                                  </p:stCondLst>
                                  <p:iterate type="wd">
                                    <p:tmPct val="5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par>
                                <p:cTn id="19" presetID="49" presetClass="entr" presetSubtype="0" decel="100000" fill="hold" nodeType="withEffect">
                                  <p:stCondLst>
                                    <p:cond delay="0"/>
                                  </p:stCondLst>
                                  <p:iterate type="wd">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1" end="1"/>
                                            </p:txEl>
                                          </p:spTgt>
                                        </p:tgtEl>
                                      </p:cBhvr>
                                    </p:animEffect>
                                  </p:childTnLst>
                                </p:cTn>
                              </p:par>
                              <p:par>
                                <p:cTn id="25" presetID="15" presetClass="entr" presetSubtype="0" fill="hold" nodeType="withEffect">
                                  <p:stCondLst>
                                    <p:cond delay="0"/>
                                  </p:stCondLst>
                                  <p:iterate type="wd">
                                    <p:tmPct val="10000"/>
                                  </p:iterate>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par>
                                <p:cTn id="31" presetID="6" presetClass="entr" presetSubtype="32" fill="hold" nodeType="withEffect">
                                  <p:stCondLst>
                                    <p:cond delay="0"/>
                                  </p:stCondLst>
                                  <p:childTnLst>
                                    <p:set>
                                      <p:cBhvr>
                                        <p:cTn id="32" dur="1" fill="hold">
                                          <p:stCondLst>
                                            <p:cond delay="0"/>
                                          </p:stCondLst>
                                        </p:cTn>
                                        <p:tgtEl>
                                          <p:spTgt spid="4099"/>
                                        </p:tgtEl>
                                        <p:attrNameLst>
                                          <p:attrName>style.visibility</p:attrName>
                                        </p:attrNameLst>
                                      </p:cBhvr>
                                      <p:to>
                                        <p:strVal val="visible"/>
                                      </p:to>
                                    </p:set>
                                    <p:animEffect transition="in" filter="circle(out)">
                                      <p:cBhvr>
                                        <p:cTn id="33" dur="2000"/>
                                        <p:tgtEl>
                                          <p:spTgt spid="4099"/>
                                        </p:tgtEl>
                                      </p:cBhvr>
                                    </p:animEffect>
                                  </p:childTnLst>
                                </p:cTn>
                              </p:par>
                              <p:par>
                                <p:cTn id="34" presetID="31" presetClass="entr" presetSubtype="0" fill="hold" nodeType="withEffect">
                                  <p:stCondLst>
                                    <p:cond delay="0"/>
                                  </p:stCondLst>
                                  <p:childTnLst>
                                    <p:set>
                                      <p:cBhvr>
                                        <p:cTn id="35" dur="1" fill="hold">
                                          <p:stCondLst>
                                            <p:cond delay="0"/>
                                          </p:stCondLst>
                                        </p:cTn>
                                        <p:tgtEl>
                                          <p:spTgt spid="4098"/>
                                        </p:tgtEl>
                                        <p:attrNameLst>
                                          <p:attrName>style.visibility</p:attrName>
                                        </p:attrNameLst>
                                      </p:cBhvr>
                                      <p:to>
                                        <p:strVal val="visible"/>
                                      </p:to>
                                    </p:set>
                                    <p:anim calcmode="lin" valueType="num">
                                      <p:cBhvr>
                                        <p:cTn id="36" dur="1000" fill="hold"/>
                                        <p:tgtEl>
                                          <p:spTgt spid="4098"/>
                                        </p:tgtEl>
                                        <p:attrNameLst>
                                          <p:attrName>ppt_w</p:attrName>
                                        </p:attrNameLst>
                                      </p:cBhvr>
                                      <p:tavLst>
                                        <p:tav tm="0">
                                          <p:val>
                                            <p:fltVal val="0"/>
                                          </p:val>
                                        </p:tav>
                                        <p:tav tm="100000">
                                          <p:val>
                                            <p:strVal val="#ppt_w"/>
                                          </p:val>
                                        </p:tav>
                                      </p:tavLst>
                                    </p:anim>
                                    <p:anim calcmode="lin" valueType="num">
                                      <p:cBhvr>
                                        <p:cTn id="37" dur="1000" fill="hold"/>
                                        <p:tgtEl>
                                          <p:spTgt spid="4098"/>
                                        </p:tgtEl>
                                        <p:attrNameLst>
                                          <p:attrName>ppt_h</p:attrName>
                                        </p:attrNameLst>
                                      </p:cBhvr>
                                      <p:tavLst>
                                        <p:tav tm="0">
                                          <p:val>
                                            <p:fltVal val="0"/>
                                          </p:val>
                                        </p:tav>
                                        <p:tav tm="100000">
                                          <p:val>
                                            <p:strVal val="#ppt_h"/>
                                          </p:val>
                                        </p:tav>
                                      </p:tavLst>
                                    </p:anim>
                                    <p:anim calcmode="lin" valueType="num">
                                      <p:cBhvr>
                                        <p:cTn id="38" dur="1000" fill="hold"/>
                                        <p:tgtEl>
                                          <p:spTgt spid="4098"/>
                                        </p:tgtEl>
                                        <p:attrNameLst>
                                          <p:attrName>style.rotation</p:attrName>
                                        </p:attrNameLst>
                                      </p:cBhvr>
                                      <p:tavLst>
                                        <p:tav tm="0">
                                          <p:val>
                                            <p:fltVal val="90"/>
                                          </p:val>
                                        </p:tav>
                                        <p:tav tm="100000">
                                          <p:val>
                                            <p:fltVal val="0"/>
                                          </p:val>
                                        </p:tav>
                                      </p:tavLst>
                                    </p:anim>
                                    <p:animEffect transition="in" filter="fade">
                                      <p:cBhvr>
                                        <p:cTn id="39" dur="1000"/>
                                        <p:tgtEl>
                                          <p:spTgt spid="4098"/>
                                        </p:tgtEl>
                                      </p:cBhvr>
                                    </p:animEffect>
                                  </p:childTnLst>
                                </p:cTn>
                              </p:par>
                              <p:par>
                                <p:cTn id="40" presetID="10"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CD" pitchFamily="2" charset="0"/>
              </a:rPr>
              <a:t>Capacitive touch screens</a:t>
            </a:r>
            <a:endParaRPr lang="en-US" dirty="0">
              <a:latin typeface="LCD" pitchFamily="2" charset="0"/>
            </a:endParaRPr>
          </a:p>
        </p:txBody>
      </p:sp>
      <p:sp>
        <p:nvSpPr>
          <p:cNvPr id="3" name="Content Placeholder 2"/>
          <p:cNvSpPr>
            <a:spLocks noGrp="1"/>
          </p:cNvSpPr>
          <p:nvPr>
            <p:ph idx="1"/>
          </p:nvPr>
        </p:nvSpPr>
        <p:spPr>
          <a:xfrm>
            <a:off x="457200" y="1935480"/>
            <a:ext cx="4114800" cy="4389120"/>
          </a:xfrm>
        </p:spPr>
        <p:txBody>
          <a:bodyPr>
            <a:normAutofit/>
          </a:bodyPr>
          <a:lstStyle/>
          <a:p>
            <a:r>
              <a:rPr lang="en-US" sz="2000" dirty="0" smtClean="0"/>
              <a:t>These are the commonly used touch screens around. With these, you use your finger to work the touch screen. Capacitive touch screens are found in iPads, iPhones, iPod touch’s, Droids, and much more.</a:t>
            </a:r>
          </a:p>
          <a:p>
            <a:r>
              <a:rPr lang="en-US" sz="2000" dirty="0" smtClean="0"/>
              <a:t>Under the screen, there is a grid of very fine wires. (you can see them under the light) When you touch the screen, your finger gets “zapped” in which can be detected by the screen. </a:t>
            </a:r>
            <a:endParaRPr lang="en-US" sz="20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09800"/>
            <a:ext cx="396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79598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600"/>
                            </p:stCondLst>
                            <p:childTnLst>
                              <p:par>
                                <p:cTn id="9" presetID="41" presetClass="entr" presetSubtype="0" fill="hold" nodeType="afterEffect">
                                  <p:stCondLst>
                                    <p:cond delay="0"/>
                                  </p:stCondLst>
                                  <p:iterate type="wd">
                                    <p:tmPct val="10000"/>
                                  </p:iterate>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3000"/>
                                        <p:tgtEl>
                                          <p:spTgt spid="3">
                                            <p:txEl>
                                              <p:pRg st="1" end="1"/>
                                            </p:txEl>
                                          </p:spTgt>
                                        </p:tgtEl>
                                      </p:cBhvr>
                                    </p:animEffect>
                                  </p:childTnLst>
                                </p:cTn>
                              </p:par>
                              <p:par>
                                <p:cTn id="19" presetID="15" presetClass="entr" presetSubtype="0" fill="hold" nodeType="withEffect">
                                  <p:stCondLst>
                                    <p:cond delay="0"/>
                                  </p:stCondLst>
                                  <p:childTnLst>
                                    <p:set>
                                      <p:cBhvr>
                                        <p:cTn id="20" dur="1" fill="hold">
                                          <p:stCondLst>
                                            <p:cond delay="0"/>
                                          </p:stCondLst>
                                        </p:cTn>
                                        <p:tgtEl>
                                          <p:spTgt spid="5123"/>
                                        </p:tgtEl>
                                        <p:attrNameLst>
                                          <p:attrName>style.visibility</p:attrName>
                                        </p:attrNameLst>
                                      </p:cBhvr>
                                      <p:to>
                                        <p:strVal val="visible"/>
                                      </p:to>
                                    </p:set>
                                    <p:anim calcmode="lin" valueType="num">
                                      <p:cBhvr>
                                        <p:cTn id="21" dur="1000" fill="hold"/>
                                        <p:tgtEl>
                                          <p:spTgt spid="5123"/>
                                        </p:tgtEl>
                                        <p:attrNameLst>
                                          <p:attrName>ppt_w</p:attrName>
                                        </p:attrNameLst>
                                      </p:cBhvr>
                                      <p:tavLst>
                                        <p:tav tm="0">
                                          <p:val>
                                            <p:fltVal val="0"/>
                                          </p:val>
                                        </p:tav>
                                        <p:tav tm="100000">
                                          <p:val>
                                            <p:strVal val="#ppt_w"/>
                                          </p:val>
                                        </p:tav>
                                      </p:tavLst>
                                    </p:anim>
                                    <p:anim calcmode="lin" valueType="num">
                                      <p:cBhvr>
                                        <p:cTn id="22" dur="1000" fill="hold"/>
                                        <p:tgtEl>
                                          <p:spTgt spid="5123"/>
                                        </p:tgtEl>
                                        <p:attrNameLst>
                                          <p:attrName>ppt_h</p:attrName>
                                        </p:attrNameLst>
                                      </p:cBhvr>
                                      <p:tavLst>
                                        <p:tav tm="0">
                                          <p:val>
                                            <p:fltVal val="0"/>
                                          </p:val>
                                        </p:tav>
                                        <p:tav tm="100000">
                                          <p:val>
                                            <p:strVal val="#ppt_h"/>
                                          </p:val>
                                        </p:tav>
                                      </p:tavLst>
                                    </p:anim>
                                    <p:anim calcmode="lin" valueType="num">
                                      <p:cBhvr>
                                        <p:cTn id="23" dur="1000" fill="hold"/>
                                        <p:tgtEl>
                                          <p:spTgt spid="5123"/>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12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CD" pitchFamily="2" charset="0"/>
              </a:rPr>
              <a:t>Acoustic wave touch screens</a:t>
            </a:r>
            <a:endParaRPr lang="en-US" dirty="0">
              <a:latin typeface="LCD" pitchFamily="2" charset="0"/>
            </a:endParaRPr>
          </a:p>
        </p:txBody>
      </p:sp>
      <p:sp>
        <p:nvSpPr>
          <p:cNvPr id="3" name="Content Placeholder 2"/>
          <p:cNvSpPr>
            <a:spLocks noGrp="1"/>
          </p:cNvSpPr>
          <p:nvPr>
            <p:ph idx="1"/>
          </p:nvPr>
        </p:nvSpPr>
        <p:spPr>
          <a:xfrm>
            <a:off x="457200" y="1935480"/>
            <a:ext cx="3581400" cy="4389120"/>
          </a:xfrm>
        </p:spPr>
        <p:txBody>
          <a:bodyPr anchor="ctr">
            <a:normAutofit/>
          </a:bodyPr>
          <a:lstStyle/>
          <a:p>
            <a:r>
              <a:rPr lang="en-US" sz="2000" dirty="0" smtClean="0"/>
              <a:t>Acoustic wave touch screens use sound waves that bounce off your finger which can be triangulated to find your location. This is a fairly new type of touch screen technology.</a:t>
            </a:r>
          </a:p>
          <a:p>
            <a:r>
              <a:rPr lang="en-US" sz="2000" dirty="0" smtClean="0"/>
              <a:t>This is typically the same as echolocation.</a:t>
            </a:r>
            <a:endParaRPr lang="en-US"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799" y="1981200"/>
            <a:ext cx="334327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775948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6600"/>
                            </p:stCondLst>
                            <p:childTnLst>
                              <p:par>
                                <p:cTn id="22" presetID="41" presetClass="entr" presetSubtype="0" fill="hold" nodeType="afterEffect">
                                  <p:stCondLst>
                                    <p:cond delay="0"/>
                                  </p:stCondLst>
                                  <p:iterate type="lt">
                                    <p:tmPct val="1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par>
                          <p:cTn id="29" fill="hold">
                            <p:stCondLst>
                              <p:cond delay="7820"/>
                            </p:stCondLst>
                            <p:childTnLst>
                              <p:par>
                                <p:cTn id="30" presetID="26" presetClass="entr" presetSubtype="0" fill="hold" nodeType="afterEffect">
                                  <p:stCondLst>
                                    <p:cond delay="0"/>
                                  </p:stCondLst>
                                  <p:iterate type="wd">
                                    <p:tmPct val="2000"/>
                                  </p:iterate>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80">
                                          <p:stCondLst>
                                            <p:cond delay="0"/>
                                          </p:stCondLst>
                                        </p:cTn>
                                        <p:tgtEl>
                                          <p:spTgt spid="3">
                                            <p:txEl>
                                              <p:pRg st="1" end="1"/>
                                            </p:txEl>
                                          </p:spTgt>
                                        </p:tgtEl>
                                      </p:cBhvr>
                                    </p:animEffect>
                                    <p:anim calcmode="lin" valueType="num">
                                      <p:cBhvr>
                                        <p:cTn id="3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1" end="1"/>
                                            </p:txEl>
                                          </p:spTgt>
                                        </p:tgtEl>
                                      </p:cBhvr>
                                      <p:to x="100000" y="60000"/>
                                    </p:animScale>
                                    <p:animScale>
                                      <p:cBhvr>
                                        <p:cTn id="39" dur="166" decel="50000">
                                          <p:stCondLst>
                                            <p:cond delay="676"/>
                                          </p:stCondLst>
                                        </p:cTn>
                                        <p:tgtEl>
                                          <p:spTgt spid="3">
                                            <p:txEl>
                                              <p:pRg st="1" end="1"/>
                                            </p:txEl>
                                          </p:spTgt>
                                        </p:tgtEl>
                                      </p:cBhvr>
                                      <p:to x="100000" y="100000"/>
                                    </p:animScale>
                                    <p:animScale>
                                      <p:cBhvr>
                                        <p:cTn id="40" dur="26">
                                          <p:stCondLst>
                                            <p:cond delay="1312"/>
                                          </p:stCondLst>
                                        </p:cTn>
                                        <p:tgtEl>
                                          <p:spTgt spid="3">
                                            <p:txEl>
                                              <p:pRg st="1" end="1"/>
                                            </p:txEl>
                                          </p:spTgt>
                                        </p:tgtEl>
                                      </p:cBhvr>
                                      <p:to x="100000" y="80000"/>
                                    </p:animScale>
                                    <p:animScale>
                                      <p:cBhvr>
                                        <p:cTn id="41" dur="166" decel="50000">
                                          <p:stCondLst>
                                            <p:cond delay="1338"/>
                                          </p:stCondLst>
                                        </p:cTn>
                                        <p:tgtEl>
                                          <p:spTgt spid="3">
                                            <p:txEl>
                                              <p:pRg st="1" end="1"/>
                                            </p:txEl>
                                          </p:spTgt>
                                        </p:tgtEl>
                                      </p:cBhvr>
                                      <p:to x="100000" y="100000"/>
                                    </p:animScale>
                                    <p:animScale>
                                      <p:cBhvr>
                                        <p:cTn id="42" dur="26">
                                          <p:stCondLst>
                                            <p:cond delay="1642"/>
                                          </p:stCondLst>
                                        </p:cTn>
                                        <p:tgtEl>
                                          <p:spTgt spid="3">
                                            <p:txEl>
                                              <p:pRg st="1" end="1"/>
                                            </p:txEl>
                                          </p:spTgt>
                                        </p:tgtEl>
                                      </p:cBhvr>
                                      <p:to x="100000" y="90000"/>
                                    </p:animScale>
                                    <p:animScale>
                                      <p:cBhvr>
                                        <p:cTn id="43" dur="166" decel="50000">
                                          <p:stCondLst>
                                            <p:cond delay="1668"/>
                                          </p:stCondLst>
                                        </p:cTn>
                                        <p:tgtEl>
                                          <p:spTgt spid="3">
                                            <p:txEl>
                                              <p:pRg st="1" end="1"/>
                                            </p:txEl>
                                          </p:spTgt>
                                        </p:tgtEl>
                                      </p:cBhvr>
                                      <p:to x="100000" y="100000"/>
                                    </p:animScale>
                                    <p:animScale>
                                      <p:cBhvr>
                                        <p:cTn id="44" dur="26">
                                          <p:stCondLst>
                                            <p:cond delay="1808"/>
                                          </p:stCondLst>
                                        </p:cTn>
                                        <p:tgtEl>
                                          <p:spTgt spid="3">
                                            <p:txEl>
                                              <p:pRg st="1" end="1"/>
                                            </p:txEl>
                                          </p:spTgt>
                                        </p:tgtEl>
                                      </p:cBhvr>
                                      <p:to x="100000" y="95000"/>
                                    </p:animScale>
                                    <p:animScale>
                                      <p:cBhvr>
                                        <p:cTn id="45" dur="166" decel="50000">
                                          <p:stCondLst>
                                            <p:cond delay="1834"/>
                                          </p:stCondLst>
                                        </p:cTn>
                                        <p:tgtEl>
                                          <p:spTgt spid="3">
                                            <p:txEl>
                                              <p:pRg st="1" end="1"/>
                                            </p:txEl>
                                          </p:spTgt>
                                        </p:tgtEl>
                                      </p:cBhvr>
                                      <p:to x="100000" y="100000"/>
                                    </p:animScale>
                                  </p:childTnLst>
                                </p:cTn>
                              </p:par>
                              <p:par>
                                <p:cTn id="46" presetID="35" presetClass="entr" presetSubtype="0" fill="hold" nodeType="withEffect">
                                  <p:stCondLst>
                                    <p:cond delay="0"/>
                                  </p:stCondLst>
                                  <p:childTnLst>
                                    <p:set>
                                      <p:cBhvr>
                                        <p:cTn id="47" dur="1" fill="hold">
                                          <p:stCondLst>
                                            <p:cond delay="0"/>
                                          </p:stCondLst>
                                        </p:cTn>
                                        <p:tgtEl>
                                          <p:spTgt spid="6146"/>
                                        </p:tgtEl>
                                        <p:attrNameLst>
                                          <p:attrName>style.visibility</p:attrName>
                                        </p:attrNameLst>
                                      </p:cBhvr>
                                      <p:to>
                                        <p:strVal val="visible"/>
                                      </p:to>
                                    </p:set>
                                    <p:animEffect transition="in" filter="fade">
                                      <p:cBhvr>
                                        <p:cTn id="48" dur="500"/>
                                        <p:tgtEl>
                                          <p:spTgt spid="6146"/>
                                        </p:tgtEl>
                                      </p:cBhvr>
                                    </p:animEffect>
                                    <p:anim calcmode="lin" valueType="num">
                                      <p:cBhvr>
                                        <p:cTn id="49" dur="500" fill="hold"/>
                                        <p:tgtEl>
                                          <p:spTgt spid="6146"/>
                                        </p:tgtEl>
                                        <p:attrNameLst>
                                          <p:attrName>style.rotation</p:attrName>
                                        </p:attrNameLst>
                                      </p:cBhvr>
                                      <p:tavLst>
                                        <p:tav tm="0">
                                          <p:val>
                                            <p:fltVal val="720"/>
                                          </p:val>
                                        </p:tav>
                                        <p:tav tm="100000">
                                          <p:val>
                                            <p:fltVal val="0"/>
                                          </p:val>
                                        </p:tav>
                                      </p:tavLst>
                                    </p:anim>
                                    <p:anim calcmode="lin" valueType="num">
                                      <p:cBhvr>
                                        <p:cTn id="50" dur="500" fill="hold"/>
                                        <p:tgtEl>
                                          <p:spTgt spid="6146"/>
                                        </p:tgtEl>
                                        <p:attrNameLst>
                                          <p:attrName>ppt_h</p:attrName>
                                        </p:attrNameLst>
                                      </p:cBhvr>
                                      <p:tavLst>
                                        <p:tav tm="0">
                                          <p:val>
                                            <p:fltVal val="0"/>
                                          </p:val>
                                        </p:tav>
                                        <p:tav tm="100000">
                                          <p:val>
                                            <p:strVal val="#ppt_h"/>
                                          </p:val>
                                        </p:tav>
                                      </p:tavLst>
                                    </p:anim>
                                    <p:anim calcmode="lin" valueType="num">
                                      <p:cBhvr>
                                        <p:cTn id="51" dur="500" fill="hold"/>
                                        <p:tgtEl>
                                          <p:spTgt spid="614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dirty="0" smtClean="0">
                <a:latin typeface="LCD" pitchFamily="2" charset="0"/>
              </a:rPr>
              <a:t>Other types of touch screens</a:t>
            </a:r>
            <a:endParaRPr lang="en-US" dirty="0">
              <a:latin typeface="LCD" pitchFamily="2" charset="0"/>
            </a:endParaRPr>
          </a:p>
        </p:txBody>
      </p:sp>
      <p:sp>
        <p:nvSpPr>
          <p:cNvPr id="3" name="Content Placeholder 2"/>
          <p:cNvSpPr>
            <a:spLocks noGrp="1"/>
          </p:cNvSpPr>
          <p:nvPr>
            <p:ph idx="1"/>
          </p:nvPr>
        </p:nvSpPr>
        <p:spPr/>
        <p:txBody>
          <a:bodyPr/>
          <a:lstStyle/>
          <a:p>
            <a:r>
              <a:rPr lang="en-US" dirty="0" smtClean="0"/>
              <a:t>Infrared</a:t>
            </a:r>
          </a:p>
          <a:p>
            <a:r>
              <a:rPr lang="en-US" dirty="0" smtClean="0"/>
              <a:t>Optical Imaging</a:t>
            </a:r>
          </a:p>
          <a:p>
            <a:r>
              <a:rPr lang="en-US" dirty="0"/>
              <a:t>Dispersive signal </a:t>
            </a:r>
            <a:r>
              <a:rPr lang="en-US" dirty="0" smtClean="0"/>
              <a:t>technology</a:t>
            </a:r>
          </a:p>
          <a:p>
            <a:pPr marL="0" indent="0" algn="ctr">
              <a:buNone/>
            </a:pPr>
            <a:r>
              <a:rPr lang="en-US" dirty="0" smtClean="0">
                <a:latin typeface="LCD" pitchFamily="2" charset="0"/>
              </a:rPr>
              <a:t>More types </a:t>
            </a:r>
            <a:r>
              <a:rPr lang="en-US" dirty="0">
                <a:latin typeface="LCD" pitchFamily="2" charset="0"/>
              </a:rPr>
              <a:t>of touch </a:t>
            </a:r>
            <a:r>
              <a:rPr lang="en-US" dirty="0" smtClean="0">
                <a:latin typeface="LCD" pitchFamily="2" charset="0"/>
              </a:rPr>
              <a:t>screens!</a:t>
            </a:r>
          </a:p>
          <a:p>
            <a:r>
              <a:rPr lang="en-US" dirty="0"/>
              <a:t>Surface acoustic </a:t>
            </a:r>
            <a:r>
              <a:rPr lang="en-US" dirty="0" smtClean="0"/>
              <a:t>wave</a:t>
            </a:r>
          </a:p>
          <a:p>
            <a:r>
              <a:rPr lang="en-US" dirty="0" smtClean="0"/>
              <a:t>Surface, Projected, Mutual, &amp; Self-Capacitance</a:t>
            </a:r>
          </a:p>
          <a:p>
            <a:r>
              <a:rPr lang="en-US" dirty="0"/>
              <a:t>Acoustic pulse recognition</a:t>
            </a:r>
          </a:p>
          <a:p>
            <a:pPr marL="0" indent="0">
              <a:buNone/>
            </a:pPr>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374671741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1400"/>
                            </p:stCondLst>
                            <p:childTnLst>
                              <p:par>
                                <p:cTn id="12" presetID="2" presetClass="entr" presetSubtype="1"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6" fill="hold">
                            <p:stCondLst>
                              <p:cond delay="1900"/>
                            </p:stCondLst>
                            <p:childTnLst>
                              <p:par>
                                <p:cTn id="17" presetID="2" presetClass="entr" presetSubtype="3"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21" fill="hold">
                            <p:stCondLst>
                              <p:cond delay="2400"/>
                            </p:stCondLst>
                            <p:childTnLst>
                              <p:par>
                                <p:cTn id="22" presetID="2" presetClass="entr" presetSubtype="2"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6" fill="hold">
                            <p:stCondLst>
                              <p:cond delay="2900"/>
                            </p:stCondLst>
                            <p:childTnLst>
                              <p:par>
                                <p:cTn id="27" presetID="21" presetClass="entr" presetSubtype="1"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heel(1)">
                                      <p:cBhvr>
                                        <p:cTn id="29" dur="2000"/>
                                        <p:tgtEl>
                                          <p:spTgt spid="3">
                                            <p:txEl>
                                              <p:pRg st="3" end="3"/>
                                            </p:txEl>
                                          </p:spTgt>
                                        </p:tgtEl>
                                      </p:cBhvr>
                                    </p:animEffect>
                                  </p:childTnLst>
                                </p:cTn>
                              </p:par>
                            </p:childTnLst>
                          </p:cTn>
                        </p:par>
                        <p:par>
                          <p:cTn id="30" fill="hold">
                            <p:stCondLst>
                              <p:cond delay="4900"/>
                            </p:stCondLst>
                            <p:childTnLst>
                              <p:par>
                                <p:cTn id="31" presetID="2" presetClass="entr" presetSubtype="8" fill="hold"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5" fill="hold">
                            <p:stCondLst>
                              <p:cond delay="5400"/>
                            </p:stCondLst>
                            <p:childTnLst>
                              <p:par>
                                <p:cTn id="36" presetID="2" presetClass="entr" presetSubtype="12" fill="hold"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5900"/>
                            </p:stCondLst>
                            <p:childTnLst>
                              <p:par>
                                <p:cTn id="41" presetID="2" presetClass="entr" presetSubtype="4"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LCD" pitchFamily="2" charset="0"/>
              </a:rPr>
              <a:t>Pictures!!! (iPod touch)</a:t>
            </a:r>
            <a:endParaRPr lang="en-US" dirty="0">
              <a:latin typeface="LCD" pitchFamily="2"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93106"/>
            <a:ext cx="2667000" cy="370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1" y="1993107"/>
            <a:ext cx="2706004" cy="370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414587"/>
            <a:ext cx="2834821"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25790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nodeType="after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wipe(down)">
                                      <p:cBhvr>
                                        <p:cTn id="13" dur="580">
                                          <p:stCondLst>
                                            <p:cond delay="0"/>
                                          </p:stCondLst>
                                        </p:cTn>
                                        <p:tgtEl>
                                          <p:spTgt spid="7170"/>
                                        </p:tgtEl>
                                      </p:cBhvr>
                                    </p:animEffect>
                                    <p:anim calcmode="lin" valueType="num">
                                      <p:cBhvr>
                                        <p:cTn id="14"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19" dur="26">
                                          <p:stCondLst>
                                            <p:cond delay="650"/>
                                          </p:stCondLst>
                                        </p:cTn>
                                        <p:tgtEl>
                                          <p:spTgt spid="7170"/>
                                        </p:tgtEl>
                                      </p:cBhvr>
                                      <p:to x="100000" y="60000"/>
                                    </p:animScale>
                                    <p:animScale>
                                      <p:cBhvr>
                                        <p:cTn id="20" dur="166" decel="50000">
                                          <p:stCondLst>
                                            <p:cond delay="676"/>
                                          </p:stCondLst>
                                        </p:cTn>
                                        <p:tgtEl>
                                          <p:spTgt spid="7170"/>
                                        </p:tgtEl>
                                      </p:cBhvr>
                                      <p:to x="100000" y="100000"/>
                                    </p:animScale>
                                    <p:animScale>
                                      <p:cBhvr>
                                        <p:cTn id="21" dur="26">
                                          <p:stCondLst>
                                            <p:cond delay="1312"/>
                                          </p:stCondLst>
                                        </p:cTn>
                                        <p:tgtEl>
                                          <p:spTgt spid="7170"/>
                                        </p:tgtEl>
                                      </p:cBhvr>
                                      <p:to x="100000" y="80000"/>
                                    </p:animScale>
                                    <p:animScale>
                                      <p:cBhvr>
                                        <p:cTn id="22" dur="166" decel="50000">
                                          <p:stCondLst>
                                            <p:cond delay="1338"/>
                                          </p:stCondLst>
                                        </p:cTn>
                                        <p:tgtEl>
                                          <p:spTgt spid="7170"/>
                                        </p:tgtEl>
                                      </p:cBhvr>
                                      <p:to x="100000" y="100000"/>
                                    </p:animScale>
                                    <p:animScale>
                                      <p:cBhvr>
                                        <p:cTn id="23" dur="26">
                                          <p:stCondLst>
                                            <p:cond delay="1642"/>
                                          </p:stCondLst>
                                        </p:cTn>
                                        <p:tgtEl>
                                          <p:spTgt spid="7170"/>
                                        </p:tgtEl>
                                      </p:cBhvr>
                                      <p:to x="100000" y="90000"/>
                                    </p:animScale>
                                    <p:animScale>
                                      <p:cBhvr>
                                        <p:cTn id="24" dur="166" decel="50000">
                                          <p:stCondLst>
                                            <p:cond delay="1668"/>
                                          </p:stCondLst>
                                        </p:cTn>
                                        <p:tgtEl>
                                          <p:spTgt spid="7170"/>
                                        </p:tgtEl>
                                      </p:cBhvr>
                                      <p:to x="100000" y="100000"/>
                                    </p:animScale>
                                    <p:animScale>
                                      <p:cBhvr>
                                        <p:cTn id="25" dur="26">
                                          <p:stCondLst>
                                            <p:cond delay="1808"/>
                                          </p:stCondLst>
                                        </p:cTn>
                                        <p:tgtEl>
                                          <p:spTgt spid="7170"/>
                                        </p:tgtEl>
                                      </p:cBhvr>
                                      <p:to x="100000" y="95000"/>
                                    </p:animScale>
                                    <p:animScale>
                                      <p:cBhvr>
                                        <p:cTn id="26" dur="166" decel="50000">
                                          <p:stCondLst>
                                            <p:cond delay="1834"/>
                                          </p:stCondLst>
                                        </p:cTn>
                                        <p:tgtEl>
                                          <p:spTgt spid="7170"/>
                                        </p:tgtEl>
                                      </p:cBhvr>
                                      <p:to x="100000" y="100000"/>
                                    </p:animScale>
                                  </p:childTnLst>
                                </p:cTn>
                              </p:par>
                              <p:par>
                                <p:cTn id="27" presetID="53" presetClass="entr" presetSubtype="16" fill="hold" nodeType="withEffect">
                                  <p:stCondLst>
                                    <p:cond delay="0"/>
                                  </p:stCondLst>
                                  <p:childTnLst>
                                    <p:set>
                                      <p:cBhvr>
                                        <p:cTn id="28" dur="1" fill="hold">
                                          <p:stCondLst>
                                            <p:cond delay="0"/>
                                          </p:stCondLst>
                                        </p:cTn>
                                        <p:tgtEl>
                                          <p:spTgt spid="7171"/>
                                        </p:tgtEl>
                                        <p:attrNameLst>
                                          <p:attrName>style.visibility</p:attrName>
                                        </p:attrNameLst>
                                      </p:cBhvr>
                                      <p:to>
                                        <p:strVal val="visible"/>
                                      </p:to>
                                    </p:set>
                                    <p:anim calcmode="lin" valueType="num">
                                      <p:cBhvr>
                                        <p:cTn id="29" dur="500" fill="hold"/>
                                        <p:tgtEl>
                                          <p:spTgt spid="7171"/>
                                        </p:tgtEl>
                                        <p:attrNameLst>
                                          <p:attrName>ppt_w</p:attrName>
                                        </p:attrNameLst>
                                      </p:cBhvr>
                                      <p:tavLst>
                                        <p:tav tm="0">
                                          <p:val>
                                            <p:fltVal val="0"/>
                                          </p:val>
                                        </p:tav>
                                        <p:tav tm="100000">
                                          <p:val>
                                            <p:strVal val="#ppt_w"/>
                                          </p:val>
                                        </p:tav>
                                      </p:tavLst>
                                    </p:anim>
                                    <p:anim calcmode="lin" valueType="num">
                                      <p:cBhvr>
                                        <p:cTn id="30" dur="500" fill="hold"/>
                                        <p:tgtEl>
                                          <p:spTgt spid="7171"/>
                                        </p:tgtEl>
                                        <p:attrNameLst>
                                          <p:attrName>ppt_h</p:attrName>
                                        </p:attrNameLst>
                                      </p:cBhvr>
                                      <p:tavLst>
                                        <p:tav tm="0">
                                          <p:val>
                                            <p:fltVal val="0"/>
                                          </p:val>
                                        </p:tav>
                                        <p:tav tm="100000">
                                          <p:val>
                                            <p:strVal val="#ppt_h"/>
                                          </p:val>
                                        </p:tav>
                                      </p:tavLst>
                                    </p:anim>
                                    <p:animEffect transition="in" filter="fade">
                                      <p:cBhvr>
                                        <p:cTn id="31" dur="500"/>
                                        <p:tgtEl>
                                          <p:spTgt spid="7171"/>
                                        </p:tgtEl>
                                      </p:cBhvr>
                                    </p:animEffect>
                                  </p:childTnLst>
                                </p:cTn>
                              </p:par>
                              <p:par>
                                <p:cTn id="32" presetID="31" presetClass="entr" presetSubtype="0" fill="hold" nodeType="withEffect">
                                  <p:stCondLst>
                                    <p:cond delay="0"/>
                                  </p:stCondLst>
                                  <p:childTnLst>
                                    <p:set>
                                      <p:cBhvr>
                                        <p:cTn id="33" dur="1" fill="hold">
                                          <p:stCondLst>
                                            <p:cond delay="0"/>
                                          </p:stCondLst>
                                        </p:cTn>
                                        <p:tgtEl>
                                          <p:spTgt spid="7172"/>
                                        </p:tgtEl>
                                        <p:attrNameLst>
                                          <p:attrName>style.visibility</p:attrName>
                                        </p:attrNameLst>
                                      </p:cBhvr>
                                      <p:to>
                                        <p:strVal val="visible"/>
                                      </p:to>
                                    </p:set>
                                    <p:anim calcmode="lin" valueType="num">
                                      <p:cBhvr>
                                        <p:cTn id="34" dur="1000" fill="hold"/>
                                        <p:tgtEl>
                                          <p:spTgt spid="7172"/>
                                        </p:tgtEl>
                                        <p:attrNameLst>
                                          <p:attrName>ppt_w</p:attrName>
                                        </p:attrNameLst>
                                      </p:cBhvr>
                                      <p:tavLst>
                                        <p:tav tm="0">
                                          <p:val>
                                            <p:fltVal val="0"/>
                                          </p:val>
                                        </p:tav>
                                        <p:tav tm="100000">
                                          <p:val>
                                            <p:strVal val="#ppt_w"/>
                                          </p:val>
                                        </p:tav>
                                      </p:tavLst>
                                    </p:anim>
                                    <p:anim calcmode="lin" valueType="num">
                                      <p:cBhvr>
                                        <p:cTn id="35" dur="1000" fill="hold"/>
                                        <p:tgtEl>
                                          <p:spTgt spid="7172"/>
                                        </p:tgtEl>
                                        <p:attrNameLst>
                                          <p:attrName>ppt_h</p:attrName>
                                        </p:attrNameLst>
                                      </p:cBhvr>
                                      <p:tavLst>
                                        <p:tav tm="0">
                                          <p:val>
                                            <p:fltVal val="0"/>
                                          </p:val>
                                        </p:tav>
                                        <p:tav tm="100000">
                                          <p:val>
                                            <p:strVal val="#ppt_h"/>
                                          </p:val>
                                        </p:tav>
                                      </p:tavLst>
                                    </p:anim>
                                    <p:anim calcmode="lin" valueType="num">
                                      <p:cBhvr>
                                        <p:cTn id="36" dur="1000" fill="hold"/>
                                        <p:tgtEl>
                                          <p:spTgt spid="7172"/>
                                        </p:tgtEl>
                                        <p:attrNameLst>
                                          <p:attrName>style.rotation</p:attrName>
                                        </p:attrNameLst>
                                      </p:cBhvr>
                                      <p:tavLst>
                                        <p:tav tm="0">
                                          <p:val>
                                            <p:fltVal val="90"/>
                                          </p:val>
                                        </p:tav>
                                        <p:tav tm="100000">
                                          <p:val>
                                            <p:fltVal val="0"/>
                                          </p:val>
                                        </p:tav>
                                      </p:tavLst>
                                    </p:anim>
                                    <p:animEffect transition="in" filter="fade">
                                      <p:cBhvr>
                                        <p:cTn id="37"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LCD" pitchFamily="2" charset="0"/>
              </a:rPr>
              <a:t>Thanks for watching!!!</a:t>
            </a:r>
            <a:endParaRPr lang="en-US" dirty="0">
              <a:latin typeface="LCD" pitchFamily="2" charset="0"/>
            </a:endParaRPr>
          </a:p>
        </p:txBody>
      </p:sp>
      <p:sp>
        <p:nvSpPr>
          <p:cNvPr id="3" name="Content Placeholder 2"/>
          <p:cNvSpPr>
            <a:spLocks noGrp="1"/>
          </p:cNvSpPr>
          <p:nvPr>
            <p:ph idx="1"/>
          </p:nvPr>
        </p:nvSpPr>
        <p:spPr/>
        <p:txBody>
          <a:bodyPr/>
          <a:lstStyle/>
          <a:p>
            <a:pPr marL="0" indent="0">
              <a:buNone/>
            </a:pPr>
            <a:r>
              <a:rPr lang="en-US" dirty="0" smtClean="0">
                <a:latin typeface="LCD" pitchFamily="2" charset="0"/>
              </a:rPr>
              <a:t>By: Jonathan Kayne</a:t>
            </a:r>
          </a:p>
          <a:p>
            <a:pPr marL="0" indent="0">
              <a:buNone/>
            </a:pPr>
            <a:r>
              <a:rPr lang="en-US" dirty="0" smtClean="0">
                <a:latin typeface="LCD" pitchFamily="2" charset="0"/>
                <a:hlinkClick r:id="rId2"/>
              </a:rPr>
              <a:t>www.jkayne.weebly.com</a:t>
            </a:r>
            <a:endParaRPr lang="en-US" dirty="0" smtClean="0">
              <a:latin typeface="LCD" pitchFamily="2" charset="0"/>
            </a:endParaRPr>
          </a:p>
          <a:p>
            <a:pPr marL="0" indent="0" algn="ctr">
              <a:buNone/>
            </a:pPr>
            <a:r>
              <a:rPr lang="en-US" dirty="0" smtClean="0">
                <a:latin typeface="LCD" pitchFamily="2" charset="0"/>
              </a:rPr>
              <a:t>Resources:</a:t>
            </a:r>
          </a:p>
          <a:p>
            <a:pPr marL="0" indent="0">
              <a:buNone/>
            </a:pPr>
            <a:r>
              <a:rPr lang="en-US" dirty="0">
                <a:latin typeface="LCD" pitchFamily="2" charset="0"/>
                <a:hlinkClick r:id="rId3"/>
              </a:rPr>
              <a:t>http://</a:t>
            </a:r>
            <a:r>
              <a:rPr lang="en-US" dirty="0" smtClean="0">
                <a:latin typeface="LCD" pitchFamily="2" charset="0"/>
                <a:hlinkClick r:id="rId3"/>
              </a:rPr>
              <a:t>www.youtube.com/watch?v=ar6VPyWueGk</a:t>
            </a:r>
            <a:endParaRPr lang="en-US" dirty="0" smtClean="0">
              <a:latin typeface="LCD" pitchFamily="2" charset="0"/>
            </a:endParaRPr>
          </a:p>
          <a:p>
            <a:pPr marL="0" indent="0">
              <a:buNone/>
            </a:pPr>
            <a:r>
              <a:rPr lang="en-US" dirty="0">
                <a:latin typeface="LCD" pitchFamily="2" charset="0"/>
                <a:hlinkClick r:id="rId4"/>
              </a:rPr>
              <a:t>http://</a:t>
            </a:r>
            <a:r>
              <a:rPr lang="en-US" dirty="0" smtClean="0">
                <a:latin typeface="LCD" pitchFamily="2" charset="0"/>
                <a:hlinkClick r:id="rId4"/>
              </a:rPr>
              <a:t>electronics.howstuffworks.com/ipod-touch.htm</a:t>
            </a:r>
            <a:endParaRPr lang="en-US" dirty="0" smtClean="0">
              <a:latin typeface="LCD" pitchFamily="2" charset="0"/>
            </a:endParaRPr>
          </a:p>
          <a:p>
            <a:pPr marL="0" indent="0">
              <a:buNone/>
            </a:pPr>
            <a:r>
              <a:rPr lang="en-US" dirty="0">
                <a:latin typeface="LCD" pitchFamily="2" charset="0"/>
                <a:hlinkClick r:id="rId5"/>
              </a:rPr>
              <a:t>http://</a:t>
            </a:r>
            <a:r>
              <a:rPr lang="en-US" dirty="0" smtClean="0">
                <a:latin typeface="LCD" pitchFamily="2" charset="0"/>
                <a:hlinkClick r:id="rId5"/>
              </a:rPr>
              <a:t>en.wikipedia.org/wiki/Touchscreen</a:t>
            </a:r>
            <a:endParaRPr lang="en-US" dirty="0" smtClean="0">
              <a:latin typeface="LCD" pitchFamily="2" charset="0"/>
            </a:endParaRPr>
          </a:p>
          <a:p>
            <a:endParaRPr lang="en-US" dirty="0"/>
          </a:p>
        </p:txBody>
      </p:sp>
    </p:spTree>
    <p:extLst>
      <p:ext uri="{BB962C8B-B14F-4D97-AF65-F5344CB8AC3E}">
        <p14:creationId xmlns:p14="http://schemas.microsoft.com/office/powerpoint/2010/main" val="90661346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0" fill="hold"/>
                                        <p:tgtEl>
                                          <p:spTgt spid="2"/>
                                        </p:tgtEl>
                                        <p:attrNameLst>
                                          <p:attrName>ppt_x</p:attrName>
                                        </p:attrNameLst>
                                      </p:cBhvr>
                                      <p:tavLst>
                                        <p:tav tm="0">
                                          <p:val>
                                            <p:strVal val="#ppt_x"/>
                                          </p:val>
                                        </p:tav>
                                        <p:tav tm="100000">
                                          <p:val>
                                            <p:strVal val="#ppt_x"/>
                                          </p:val>
                                        </p:tav>
                                      </p:tavLst>
                                    </p:anim>
                                    <p:anim calcmode="lin" valueType="num">
                                      <p:cBhvr>
                                        <p:cTn id="8" dur="15000" fill="hold"/>
                                        <p:tgtEl>
                                          <p:spTgt spid="2"/>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5000" fill="hold"/>
                                        <p:tgtEl>
                                          <p:spTgt spid="3">
                                            <p:txEl>
                                              <p:pRg st="0" end="0"/>
                                            </p:txEl>
                                          </p:spTgt>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5000" fill="hold"/>
                                        <p:tgtEl>
                                          <p:spTgt spid="3">
                                            <p:txEl>
                                              <p:pRg st="1" end="1"/>
                                            </p:txEl>
                                          </p:spTgt>
                                        </p:tgtEl>
                                        <p:attrNameLst>
                                          <p:attrName>ppt_y</p:attrName>
                                        </p:attrNameLst>
                                      </p:cBhvr>
                                      <p:tavLst>
                                        <p:tav tm="0">
                                          <p:val>
                                            <p:strVal val="#ppt_y+1"/>
                                          </p:val>
                                        </p:tav>
                                        <p:tav tm="100000">
                                          <p:val>
                                            <p:strVal val="#ppt_y-1"/>
                                          </p:val>
                                        </p:tav>
                                      </p:tavLst>
                                    </p:anim>
                                  </p:childTnLst>
                                </p:cTn>
                              </p:par>
                              <p:par>
                                <p:cTn id="17" presetID="28"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5000" fill="hold"/>
                                        <p:tgtEl>
                                          <p:spTgt spid="3">
                                            <p:txEl>
                                              <p:pRg st="2" end="2"/>
                                            </p:txEl>
                                          </p:spTgt>
                                        </p:tgtEl>
                                        <p:attrNameLst>
                                          <p:attrName>ppt_y</p:attrName>
                                        </p:attrNameLst>
                                      </p:cBhvr>
                                      <p:tavLst>
                                        <p:tav tm="0">
                                          <p:val>
                                            <p:strVal val="#ppt_y+1"/>
                                          </p:val>
                                        </p:tav>
                                        <p:tav tm="100000">
                                          <p:val>
                                            <p:strVal val="#ppt_y-1"/>
                                          </p:val>
                                        </p:tav>
                                      </p:tavLst>
                                    </p:anim>
                                  </p:childTnLst>
                                </p:cTn>
                              </p:par>
                              <p:par>
                                <p:cTn id="21" presetID="28"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5000" fill="hold"/>
                                        <p:tgtEl>
                                          <p:spTgt spid="3">
                                            <p:txEl>
                                              <p:pRg st="3" end="3"/>
                                            </p:txEl>
                                          </p:spTgt>
                                        </p:tgtEl>
                                        <p:attrNameLst>
                                          <p:attrName>ppt_y</p:attrName>
                                        </p:attrNameLst>
                                      </p:cBhvr>
                                      <p:tavLst>
                                        <p:tav tm="0">
                                          <p:val>
                                            <p:strVal val="#ppt_y+1"/>
                                          </p:val>
                                        </p:tav>
                                        <p:tav tm="100000">
                                          <p:val>
                                            <p:strVal val="#ppt_y-1"/>
                                          </p:val>
                                        </p:tav>
                                      </p:tavLst>
                                    </p:anim>
                                  </p:childTnLst>
                                </p:cTn>
                              </p:par>
                              <p:par>
                                <p:cTn id="25" presetID="28"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5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5000" fill="hold"/>
                                        <p:tgtEl>
                                          <p:spTgt spid="3">
                                            <p:txEl>
                                              <p:pRg st="4" end="4"/>
                                            </p:txEl>
                                          </p:spTgt>
                                        </p:tgtEl>
                                        <p:attrNameLst>
                                          <p:attrName>ppt_y</p:attrName>
                                        </p:attrNameLst>
                                      </p:cBhvr>
                                      <p:tavLst>
                                        <p:tav tm="0">
                                          <p:val>
                                            <p:strVal val="#ppt_y+1"/>
                                          </p:val>
                                        </p:tav>
                                        <p:tav tm="100000">
                                          <p:val>
                                            <p:strVal val="#ppt_y-1"/>
                                          </p:val>
                                        </p:tav>
                                      </p:tavLst>
                                    </p:anim>
                                  </p:childTnLst>
                                </p:cTn>
                              </p:par>
                              <p:par>
                                <p:cTn id="29" presetID="28"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5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5000" fill="hold"/>
                                        <p:tgtEl>
                                          <p:spTgt spid="3">
                                            <p:txEl>
                                              <p:pRg st="5" end="5"/>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172</TotalTime>
  <Words>390</Words>
  <Application>Microsoft Office PowerPoint</Application>
  <PresentationFormat>On-screen Show (4:3)</PresentationFormat>
  <Paragraphs>43</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Flow</vt:lpstr>
      <vt:lpstr>How a Touch Screen Works</vt:lpstr>
      <vt:lpstr>What is a touch Screen?</vt:lpstr>
      <vt:lpstr>Types of touch screens</vt:lpstr>
      <vt:lpstr>Resistive Touch Screens</vt:lpstr>
      <vt:lpstr>Capacitive touch screens</vt:lpstr>
      <vt:lpstr>Acoustic wave touch screens</vt:lpstr>
      <vt:lpstr>Other types of touch screens</vt:lpstr>
      <vt:lpstr>Pictures!!! (iPod touch)</vt:lpstr>
      <vt:lpstr>Thanks for watching!!!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 Touch Screen Works</dc:title>
  <dc:creator>Jonathan</dc:creator>
  <cp:lastModifiedBy>Jonathan</cp:lastModifiedBy>
  <cp:revision>30</cp:revision>
  <dcterms:created xsi:type="dcterms:W3CDTF">2012-06-09T18:38:23Z</dcterms:created>
  <dcterms:modified xsi:type="dcterms:W3CDTF">2012-06-10T19:17:31Z</dcterms:modified>
</cp:coreProperties>
</file>